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317" r:id="rId5"/>
    <p:sldId id="320" r:id="rId6"/>
    <p:sldId id="321" r:id="rId7"/>
    <p:sldId id="297" r:id="rId8"/>
    <p:sldId id="300" r:id="rId9"/>
    <p:sldId id="328" r:id="rId10"/>
    <p:sldId id="330" r:id="rId11"/>
    <p:sldId id="331" r:id="rId12"/>
    <p:sldId id="332" r:id="rId13"/>
    <p:sldId id="333" r:id="rId14"/>
    <p:sldId id="334" r:id="rId15"/>
    <p:sldId id="335" r:id="rId16"/>
    <p:sldId id="336" r:id="rId17"/>
    <p:sldId id="337" r:id="rId18"/>
    <p:sldId id="338" r:id="rId19"/>
    <p:sldId id="32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4" autoAdjust="0"/>
    <p:restoredTop sz="94660"/>
  </p:normalViewPr>
  <p:slideViewPr>
    <p:cSldViewPr snapToGrid="0">
      <p:cViewPr varScale="1">
        <p:scale>
          <a:sx n="63" d="100"/>
          <a:sy n="63" d="100"/>
        </p:scale>
        <p:origin x="76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E20FE-0F04-4F2F-92AE-8C0E7DD7FD8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B516C50-C343-48A4-BC31-2AE633A7B3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C4ABF1E-B19E-4DCB-ABB7-687C5614C26B}"/>
              </a:ext>
            </a:extLst>
          </p:cNvPr>
          <p:cNvSpPr>
            <a:spLocks noGrp="1"/>
          </p:cNvSpPr>
          <p:nvPr>
            <p:ph type="dt" sz="half" idx="10"/>
          </p:nvPr>
        </p:nvSpPr>
        <p:spPr/>
        <p:txBody>
          <a:bodyPr/>
          <a:lstStyle/>
          <a:p>
            <a:fld id="{605456CE-651D-4F75-B794-A5E7C6FDEBF9}" type="datetimeFigureOut">
              <a:rPr lang="en-US" smtClean="0"/>
              <a:t>12/13/2023</a:t>
            </a:fld>
            <a:endParaRPr lang="en-US"/>
          </a:p>
        </p:txBody>
      </p:sp>
      <p:sp>
        <p:nvSpPr>
          <p:cNvPr id="5" name="Footer Placeholder 4">
            <a:extLst>
              <a:ext uri="{FF2B5EF4-FFF2-40B4-BE49-F238E27FC236}">
                <a16:creationId xmlns:a16="http://schemas.microsoft.com/office/drawing/2014/main" id="{6AD66BB1-2A47-4573-973F-0DF88FC52E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150195-D1B5-497E-8ADA-74CC5D561AD1}"/>
              </a:ext>
            </a:extLst>
          </p:cNvPr>
          <p:cNvSpPr>
            <a:spLocks noGrp="1"/>
          </p:cNvSpPr>
          <p:nvPr>
            <p:ph type="sldNum" sz="quarter" idx="12"/>
          </p:nvPr>
        </p:nvSpPr>
        <p:spPr/>
        <p:txBody>
          <a:bodyPr/>
          <a:lstStyle/>
          <a:p>
            <a:fld id="{D7B11CC4-94F2-4BB7-9C72-63B38EDAC6B1}" type="slidenum">
              <a:rPr lang="en-US" smtClean="0"/>
              <a:t>‹#›</a:t>
            </a:fld>
            <a:endParaRPr lang="en-US"/>
          </a:p>
        </p:txBody>
      </p:sp>
    </p:spTree>
    <p:extLst>
      <p:ext uri="{BB962C8B-B14F-4D97-AF65-F5344CB8AC3E}">
        <p14:creationId xmlns:p14="http://schemas.microsoft.com/office/powerpoint/2010/main" val="1187353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D7EE6-F7C4-4A0E-B411-8E8E4658C5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9435A79-FE3E-4D8A-AABA-AC6CAF611F9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A0B98C-7BC7-4B58-A1BD-981C426FF92B}"/>
              </a:ext>
            </a:extLst>
          </p:cNvPr>
          <p:cNvSpPr>
            <a:spLocks noGrp="1"/>
          </p:cNvSpPr>
          <p:nvPr>
            <p:ph type="dt" sz="half" idx="10"/>
          </p:nvPr>
        </p:nvSpPr>
        <p:spPr/>
        <p:txBody>
          <a:bodyPr/>
          <a:lstStyle/>
          <a:p>
            <a:fld id="{605456CE-651D-4F75-B794-A5E7C6FDEBF9}" type="datetimeFigureOut">
              <a:rPr lang="en-US" smtClean="0"/>
              <a:t>12/13/2023</a:t>
            </a:fld>
            <a:endParaRPr lang="en-US"/>
          </a:p>
        </p:txBody>
      </p:sp>
      <p:sp>
        <p:nvSpPr>
          <p:cNvPr id="5" name="Footer Placeholder 4">
            <a:extLst>
              <a:ext uri="{FF2B5EF4-FFF2-40B4-BE49-F238E27FC236}">
                <a16:creationId xmlns:a16="http://schemas.microsoft.com/office/drawing/2014/main" id="{34C933F6-5968-4026-B4C4-7D845F5F74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E9AB44-9785-42CC-A05E-861E78C466C7}"/>
              </a:ext>
            </a:extLst>
          </p:cNvPr>
          <p:cNvSpPr>
            <a:spLocks noGrp="1"/>
          </p:cNvSpPr>
          <p:nvPr>
            <p:ph type="sldNum" sz="quarter" idx="12"/>
          </p:nvPr>
        </p:nvSpPr>
        <p:spPr/>
        <p:txBody>
          <a:bodyPr/>
          <a:lstStyle/>
          <a:p>
            <a:fld id="{D7B11CC4-94F2-4BB7-9C72-63B38EDAC6B1}" type="slidenum">
              <a:rPr lang="en-US" smtClean="0"/>
              <a:t>‹#›</a:t>
            </a:fld>
            <a:endParaRPr lang="en-US"/>
          </a:p>
        </p:txBody>
      </p:sp>
    </p:spTree>
    <p:extLst>
      <p:ext uri="{BB962C8B-B14F-4D97-AF65-F5344CB8AC3E}">
        <p14:creationId xmlns:p14="http://schemas.microsoft.com/office/powerpoint/2010/main" val="1589622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C1F38D-5C72-45F6-9641-D6F1B7B0FBC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15A0E8A-2CB5-4F90-9CFC-AB884E0863D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35AC46-3BBF-4CF1-8666-28B32539FB5A}"/>
              </a:ext>
            </a:extLst>
          </p:cNvPr>
          <p:cNvSpPr>
            <a:spLocks noGrp="1"/>
          </p:cNvSpPr>
          <p:nvPr>
            <p:ph type="dt" sz="half" idx="10"/>
          </p:nvPr>
        </p:nvSpPr>
        <p:spPr/>
        <p:txBody>
          <a:bodyPr/>
          <a:lstStyle/>
          <a:p>
            <a:fld id="{605456CE-651D-4F75-B794-A5E7C6FDEBF9}" type="datetimeFigureOut">
              <a:rPr lang="en-US" smtClean="0"/>
              <a:t>12/13/2023</a:t>
            </a:fld>
            <a:endParaRPr lang="en-US"/>
          </a:p>
        </p:txBody>
      </p:sp>
      <p:sp>
        <p:nvSpPr>
          <p:cNvPr id="5" name="Footer Placeholder 4">
            <a:extLst>
              <a:ext uri="{FF2B5EF4-FFF2-40B4-BE49-F238E27FC236}">
                <a16:creationId xmlns:a16="http://schemas.microsoft.com/office/drawing/2014/main" id="{DBA48904-F7D1-44AA-95E6-F1F8E60F3A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5D6F7E-AEB9-42C3-BA77-2A18AE8E4CDF}"/>
              </a:ext>
            </a:extLst>
          </p:cNvPr>
          <p:cNvSpPr>
            <a:spLocks noGrp="1"/>
          </p:cNvSpPr>
          <p:nvPr>
            <p:ph type="sldNum" sz="quarter" idx="12"/>
          </p:nvPr>
        </p:nvSpPr>
        <p:spPr/>
        <p:txBody>
          <a:bodyPr/>
          <a:lstStyle/>
          <a:p>
            <a:fld id="{D7B11CC4-94F2-4BB7-9C72-63B38EDAC6B1}" type="slidenum">
              <a:rPr lang="en-US" smtClean="0"/>
              <a:t>‹#›</a:t>
            </a:fld>
            <a:endParaRPr lang="en-US"/>
          </a:p>
        </p:txBody>
      </p:sp>
    </p:spTree>
    <p:extLst>
      <p:ext uri="{BB962C8B-B14F-4D97-AF65-F5344CB8AC3E}">
        <p14:creationId xmlns:p14="http://schemas.microsoft.com/office/powerpoint/2010/main" val="622937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8BCC6-302D-4BCA-9028-3EC9BE3E65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4A930D-6CF0-43F5-9985-CE67BAEAEA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AFC09A-4003-499C-A032-6D954616E32C}"/>
              </a:ext>
            </a:extLst>
          </p:cNvPr>
          <p:cNvSpPr>
            <a:spLocks noGrp="1"/>
          </p:cNvSpPr>
          <p:nvPr>
            <p:ph type="dt" sz="half" idx="10"/>
          </p:nvPr>
        </p:nvSpPr>
        <p:spPr/>
        <p:txBody>
          <a:bodyPr/>
          <a:lstStyle/>
          <a:p>
            <a:fld id="{605456CE-651D-4F75-B794-A5E7C6FDEBF9}" type="datetimeFigureOut">
              <a:rPr lang="en-US" smtClean="0"/>
              <a:t>12/13/2023</a:t>
            </a:fld>
            <a:endParaRPr lang="en-US"/>
          </a:p>
        </p:txBody>
      </p:sp>
      <p:sp>
        <p:nvSpPr>
          <p:cNvPr id="5" name="Footer Placeholder 4">
            <a:extLst>
              <a:ext uri="{FF2B5EF4-FFF2-40B4-BE49-F238E27FC236}">
                <a16:creationId xmlns:a16="http://schemas.microsoft.com/office/drawing/2014/main" id="{902F2D00-CDF0-4A56-AE24-908A2B44E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298BBB-4B68-4844-A385-26E0D18B8975}"/>
              </a:ext>
            </a:extLst>
          </p:cNvPr>
          <p:cNvSpPr>
            <a:spLocks noGrp="1"/>
          </p:cNvSpPr>
          <p:nvPr>
            <p:ph type="sldNum" sz="quarter" idx="12"/>
          </p:nvPr>
        </p:nvSpPr>
        <p:spPr/>
        <p:txBody>
          <a:bodyPr/>
          <a:lstStyle/>
          <a:p>
            <a:fld id="{D7B11CC4-94F2-4BB7-9C72-63B38EDAC6B1}" type="slidenum">
              <a:rPr lang="en-US" smtClean="0"/>
              <a:t>‹#›</a:t>
            </a:fld>
            <a:endParaRPr lang="en-US"/>
          </a:p>
        </p:txBody>
      </p:sp>
    </p:spTree>
    <p:extLst>
      <p:ext uri="{BB962C8B-B14F-4D97-AF65-F5344CB8AC3E}">
        <p14:creationId xmlns:p14="http://schemas.microsoft.com/office/powerpoint/2010/main" val="3992344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4142E-8600-41A7-8F21-0838FC0C7F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7D001B0-01D8-4121-8472-364B43C299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87F785-7708-4CFF-A7DA-2305DB13E5DE}"/>
              </a:ext>
            </a:extLst>
          </p:cNvPr>
          <p:cNvSpPr>
            <a:spLocks noGrp="1"/>
          </p:cNvSpPr>
          <p:nvPr>
            <p:ph type="dt" sz="half" idx="10"/>
          </p:nvPr>
        </p:nvSpPr>
        <p:spPr/>
        <p:txBody>
          <a:bodyPr/>
          <a:lstStyle/>
          <a:p>
            <a:fld id="{605456CE-651D-4F75-B794-A5E7C6FDEBF9}" type="datetimeFigureOut">
              <a:rPr lang="en-US" smtClean="0"/>
              <a:t>12/13/2023</a:t>
            </a:fld>
            <a:endParaRPr lang="en-US"/>
          </a:p>
        </p:txBody>
      </p:sp>
      <p:sp>
        <p:nvSpPr>
          <p:cNvPr id="5" name="Footer Placeholder 4">
            <a:extLst>
              <a:ext uri="{FF2B5EF4-FFF2-40B4-BE49-F238E27FC236}">
                <a16:creationId xmlns:a16="http://schemas.microsoft.com/office/drawing/2014/main" id="{F7C0EA4E-8FD4-47AD-87BA-6A793BD99E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B23CA4-98D9-4C1A-9D27-2FBD43056641}"/>
              </a:ext>
            </a:extLst>
          </p:cNvPr>
          <p:cNvSpPr>
            <a:spLocks noGrp="1"/>
          </p:cNvSpPr>
          <p:nvPr>
            <p:ph type="sldNum" sz="quarter" idx="12"/>
          </p:nvPr>
        </p:nvSpPr>
        <p:spPr/>
        <p:txBody>
          <a:bodyPr/>
          <a:lstStyle/>
          <a:p>
            <a:fld id="{D7B11CC4-94F2-4BB7-9C72-63B38EDAC6B1}" type="slidenum">
              <a:rPr lang="en-US" smtClean="0"/>
              <a:t>‹#›</a:t>
            </a:fld>
            <a:endParaRPr lang="en-US"/>
          </a:p>
        </p:txBody>
      </p:sp>
    </p:spTree>
    <p:extLst>
      <p:ext uri="{BB962C8B-B14F-4D97-AF65-F5344CB8AC3E}">
        <p14:creationId xmlns:p14="http://schemas.microsoft.com/office/powerpoint/2010/main" val="29879525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86ADD-71E9-476B-8327-AD4FA2EAA5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72A268-EC26-4BB7-A1EA-BB5FF1C0BB6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B8A62D9-11EF-4F56-B273-DC71C173B0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FB5AD47-E385-4F7B-B95D-CA643CE73731}"/>
              </a:ext>
            </a:extLst>
          </p:cNvPr>
          <p:cNvSpPr>
            <a:spLocks noGrp="1"/>
          </p:cNvSpPr>
          <p:nvPr>
            <p:ph type="dt" sz="half" idx="10"/>
          </p:nvPr>
        </p:nvSpPr>
        <p:spPr/>
        <p:txBody>
          <a:bodyPr/>
          <a:lstStyle/>
          <a:p>
            <a:fld id="{605456CE-651D-4F75-B794-A5E7C6FDEBF9}" type="datetimeFigureOut">
              <a:rPr lang="en-US" smtClean="0"/>
              <a:t>12/13/2023</a:t>
            </a:fld>
            <a:endParaRPr lang="en-US"/>
          </a:p>
        </p:txBody>
      </p:sp>
      <p:sp>
        <p:nvSpPr>
          <p:cNvPr id="6" name="Footer Placeholder 5">
            <a:extLst>
              <a:ext uri="{FF2B5EF4-FFF2-40B4-BE49-F238E27FC236}">
                <a16:creationId xmlns:a16="http://schemas.microsoft.com/office/drawing/2014/main" id="{6A7CA26C-3204-4857-9832-C7CA424C52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674FF4-4ADC-4C78-8702-7FEFFB77EAE1}"/>
              </a:ext>
            </a:extLst>
          </p:cNvPr>
          <p:cNvSpPr>
            <a:spLocks noGrp="1"/>
          </p:cNvSpPr>
          <p:nvPr>
            <p:ph type="sldNum" sz="quarter" idx="12"/>
          </p:nvPr>
        </p:nvSpPr>
        <p:spPr/>
        <p:txBody>
          <a:bodyPr/>
          <a:lstStyle/>
          <a:p>
            <a:fld id="{D7B11CC4-94F2-4BB7-9C72-63B38EDAC6B1}" type="slidenum">
              <a:rPr lang="en-US" smtClean="0"/>
              <a:t>‹#›</a:t>
            </a:fld>
            <a:endParaRPr lang="en-US"/>
          </a:p>
        </p:txBody>
      </p:sp>
    </p:spTree>
    <p:extLst>
      <p:ext uri="{BB962C8B-B14F-4D97-AF65-F5344CB8AC3E}">
        <p14:creationId xmlns:p14="http://schemas.microsoft.com/office/powerpoint/2010/main" val="28291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90122-244B-41E9-BD9D-882A6409BA0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0D269C7-FD4A-4A4C-B4E9-30B8B6CED0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8B9E96E-62D9-40F3-838A-25E899C2163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CA8EF33-58FD-4B62-A522-BF8591185D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D43219-5477-46FD-8BC8-8934F5F3E3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D9A19D1-1C4A-4986-AD7C-D05E9502790C}"/>
              </a:ext>
            </a:extLst>
          </p:cNvPr>
          <p:cNvSpPr>
            <a:spLocks noGrp="1"/>
          </p:cNvSpPr>
          <p:nvPr>
            <p:ph type="dt" sz="half" idx="10"/>
          </p:nvPr>
        </p:nvSpPr>
        <p:spPr/>
        <p:txBody>
          <a:bodyPr/>
          <a:lstStyle/>
          <a:p>
            <a:fld id="{605456CE-651D-4F75-B794-A5E7C6FDEBF9}" type="datetimeFigureOut">
              <a:rPr lang="en-US" smtClean="0"/>
              <a:t>12/13/2023</a:t>
            </a:fld>
            <a:endParaRPr lang="en-US"/>
          </a:p>
        </p:txBody>
      </p:sp>
      <p:sp>
        <p:nvSpPr>
          <p:cNvPr id="8" name="Footer Placeholder 7">
            <a:extLst>
              <a:ext uri="{FF2B5EF4-FFF2-40B4-BE49-F238E27FC236}">
                <a16:creationId xmlns:a16="http://schemas.microsoft.com/office/drawing/2014/main" id="{916EC574-6DA1-4EFB-A0A0-5BF516CE68D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E4A8229-2476-4708-B048-CF7AA7C6E4D0}"/>
              </a:ext>
            </a:extLst>
          </p:cNvPr>
          <p:cNvSpPr>
            <a:spLocks noGrp="1"/>
          </p:cNvSpPr>
          <p:nvPr>
            <p:ph type="sldNum" sz="quarter" idx="12"/>
          </p:nvPr>
        </p:nvSpPr>
        <p:spPr/>
        <p:txBody>
          <a:bodyPr/>
          <a:lstStyle/>
          <a:p>
            <a:fld id="{D7B11CC4-94F2-4BB7-9C72-63B38EDAC6B1}" type="slidenum">
              <a:rPr lang="en-US" smtClean="0"/>
              <a:t>‹#›</a:t>
            </a:fld>
            <a:endParaRPr lang="en-US"/>
          </a:p>
        </p:txBody>
      </p:sp>
    </p:spTree>
    <p:extLst>
      <p:ext uri="{BB962C8B-B14F-4D97-AF65-F5344CB8AC3E}">
        <p14:creationId xmlns:p14="http://schemas.microsoft.com/office/powerpoint/2010/main" val="418378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BA337-416B-409D-AD9C-C55DD063257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6635556-EFBA-4F45-8538-731321480AAE}"/>
              </a:ext>
            </a:extLst>
          </p:cNvPr>
          <p:cNvSpPr>
            <a:spLocks noGrp="1"/>
          </p:cNvSpPr>
          <p:nvPr>
            <p:ph type="dt" sz="half" idx="10"/>
          </p:nvPr>
        </p:nvSpPr>
        <p:spPr/>
        <p:txBody>
          <a:bodyPr/>
          <a:lstStyle/>
          <a:p>
            <a:fld id="{605456CE-651D-4F75-B794-A5E7C6FDEBF9}" type="datetimeFigureOut">
              <a:rPr lang="en-US" smtClean="0"/>
              <a:t>12/13/2023</a:t>
            </a:fld>
            <a:endParaRPr lang="en-US"/>
          </a:p>
        </p:txBody>
      </p:sp>
      <p:sp>
        <p:nvSpPr>
          <p:cNvPr id="4" name="Footer Placeholder 3">
            <a:extLst>
              <a:ext uri="{FF2B5EF4-FFF2-40B4-BE49-F238E27FC236}">
                <a16:creationId xmlns:a16="http://schemas.microsoft.com/office/drawing/2014/main" id="{C2BCE73A-FD0C-4E0D-B762-D2237E22FE2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63428BD-1652-4806-9994-8763728C7D5F}"/>
              </a:ext>
            </a:extLst>
          </p:cNvPr>
          <p:cNvSpPr>
            <a:spLocks noGrp="1"/>
          </p:cNvSpPr>
          <p:nvPr>
            <p:ph type="sldNum" sz="quarter" idx="12"/>
          </p:nvPr>
        </p:nvSpPr>
        <p:spPr/>
        <p:txBody>
          <a:bodyPr/>
          <a:lstStyle/>
          <a:p>
            <a:fld id="{D7B11CC4-94F2-4BB7-9C72-63B38EDAC6B1}" type="slidenum">
              <a:rPr lang="en-US" smtClean="0"/>
              <a:t>‹#›</a:t>
            </a:fld>
            <a:endParaRPr lang="en-US"/>
          </a:p>
        </p:txBody>
      </p:sp>
    </p:spTree>
    <p:extLst>
      <p:ext uri="{BB962C8B-B14F-4D97-AF65-F5344CB8AC3E}">
        <p14:creationId xmlns:p14="http://schemas.microsoft.com/office/powerpoint/2010/main" val="2618047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B2A167-4837-48DF-AA3F-9B2413408385}"/>
              </a:ext>
            </a:extLst>
          </p:cNvPr>
          <p:cNvSpPr>
            <a:spLocks noGrp="1"/>
          </p:cNvSpPr>
          <p:nvPr>
            <p:ph type="dt" sz="half" idx="10"/>
          </p:nvPr>
        </p:nvSpPr>
        <p:spPr/>
        <p:txBody>
          <a:bodyPr/>
          <a:lstStyle/>
          <a:p>
            <a:fld id="{605456CE-651D-4F75-B794-A5E7C6FDEBF9}" type="datetimeFigureOut">
              <a:rPr lang="en-US" smtClean="0"/>
              <a:t>12/13/2023</a:t>
            </a:fld>
            <a:endParaRPr lang="en-US"/>
          </a:p>
        </p:txBody>
      </p:sp>
      <p:sp>
        <p:nvSpPr>
          <p:cNvPr id="3" name="Footer Placeholder 2">
            <a:extLst>
              <a:ext uri="{FF2B5EF4-FFF2-40B4-BE49-F238E27FC236}">
                <a16:creationId xmlns:a16="http://schemas.microsoft.com/office/drawing/2014/main" id="{841324A6-90DA-40CA-806A-0FD3283653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098BEFB-9C25-4E28-B9F0-88E7D78978D5}"/>
              </a:ext>
            </a:extLst>
          </p:cNvPr>
          <p:cNvSpPr>
            <a:spLocks noGrp="1"/>
          </p:cNvSpPr>
          <p:nvPr>
            <p:ph type="sldNum" sz="quarter" idx="12"/>
          </p:nvPr>
        </p:nvSpPr>
        <p:spPr/>
        <p:txBody>
          <a:bodyPr/>
          <a:lstStyle/>
          <a:p>
            <a:fld id="{D7B11CC4-94F2-4BB7-9C72-63B38EDAC6B1}" type="slidenum">
              <a:rPr lang="en-US" smtClean="0"/>
              <a:t>‹#›</a:t>
            </a:fld>
            <a:endParaRPr lang="en-US"/>
          </a:p>
        </p:txBody>
      </p:sp>
    </p:spTree>
    <p:extLst>
      <p:ext uri="{BB962C8B-B14F-4D97-AF65-F5344CB8AC3E}">
        <p14:creationId xmlns:p14="http://schemas.microsoft.com/office/powerpoint/2010/main" val="1188929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E29A8-84BD-40D5-99EA-B17923EA6F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98EC017-B947-4CE3-9DE4-59D86B3CD3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EADD5D3-8C6A-4689-A0C2-D30BDC59B9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F351ED-C42D-41A3-9E91-592EF5A5D4F2}"/>
              </a:ext>
            </a:extLst>
          </p:cNvPr>
          <p:cNvSpPr>
            <a:spLocks noGrp="1"/>
          </p:cNvSpPr>
          <p:nvPr>
            <p:ph type="dt" sz="half" idx="10"/>
          </p:nvPr>
        </p:nvSpPr>
        <p:spPr/>
        <p:txBody>
          <a:bodyPr/>
          <a:lstStyle/>
          <a:p>
            <a:fld id="{605456CE-651D-4F75-B794-A5E7C6FDEBF9}" type="datetimeFigureOut">
              <a:rPr lang="en-US" smtClean="0"/>
              <a:t>12/13/2023</a:t>
            </a:fld>
            <a:endParaRPr lang="en-US"/>
          </a:p>
        </p:txBody>
      </p:sp>
      <p:sp>
        <p:nvSpPr>
          <p:cNvPr id="6" name="Footer Placeholder 5">
            <a:extLst>
              <a:ext uri="{FF2B5EF4-FFF2-40B4-BE49-F238E27FC236}">
                <a16:creationId xmlns:a16="http://schemas.microsoft.com/office/drawing/2014/main" id="{8557A3AD-0B2B-477D-B736-9DA86B6466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545357-EEED-4445-9505-BAFECC265713}"/>
              </a:ext>
            </a:extLst>
          </p:cNvPr>
          <p:cNvSpPr>
            <a:spLocks noGrp="1"/>
          </p:cNvSpPr>
          <p:nvPr>
            <p:ph type="sldNum" sz="quarter" idx="12"/>
          </p:nvPr>
        </p:nvSpPr>
        <p:spPr/>
        <p:txBody>
          <a:bodyPr/>
          <a:lstStyle/>
          <a:p>
            <a:fld id="{D7B11CC4-94F2-4BB7-9C72-63B38EDAC6B1}" type="slidenum">
              <a:rPr lang="en-US" smtClean="0"/>
              <a:t>‹#›</a:t>
            </a:fld>
            <a:endParaRPr lang="en-US"/>
          </a:p>
        </p:txBody>
      </p:sp>
    </p:spTree>
    <p:extLst>
      <p:ext uri="{BB962C8B-B14F-4D97-AF65-F5344CB8AC3E}">
        <p14:creationId xmlns:p14="http://schemas.microsoft.com/office/powerpoint/2010/main" val="3989535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7A112-3502-4078-A82A-1074D64DCA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C4E2EA7-0F2C-4C07-B0BD-3BD4D667F5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18F4B40-6FE6-4313-81F3-CFC079ACE6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0B4E56-E139-4D00-8312-9A19B1D2333F}"/>
              </a:ext>
            </a:extLst>
          </p:cNvPr>
          <p:cNvSpPr>
            <a:spLocks noGrp="1"/>
          </p:cNvSpPr>
          <p:nvPr>
            <p:ph type="dt" sz="half" idx="10"/>
          </p:nvPr>
        </p:nvSpPr>
        <p:spPr/>
        <p:txBody>
          <a:bodyPr/>
          <a:lstStyle/>
          <a:p>
            <a:fld id="{605456CE-651D-4F75-B794-A5E7C6FDEBF9}" type="datetimeFigureOut">
              <a:rPr lang="en-US" smtClean="0"/>
              <a:t>12/13/2023</a:t>
            </a:fld>
            <a:endParaRPr lang="en-US"/>
          </a:p>
        </p:txBody>
      </p:sp>
      <p:sp>
        <p:nvSpPr>
          <p:cNvPr id="6" name="Footer Placeholder 5">
            <a:extLst>
              <a:ext uri="{FF2B5EF4-FFF2-40B4-BE49-F238E27FC236}">
                <a16:creationId xmlns:a16="http://schemas.microsoft.com/office/drawing/2014/main" id="{D211B3BE-5230-425D-874B-8F9B83265C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73556F-F86F-44F2-8DD8-9EFFCC4CD357}"/>
              </a:ext>
            </a:extLst>
          </p:cNvPr>
          <p:cNvSpPr>
            <a:spLocks noGrp="1"/>
          </p:cNvSpPr>
          <p:nvPr>
            <p:ph type="sldNum" sz="quarter" idx="12"/>
          </p:nvPr>
        </p:nvSpPr>
        <p:spPr/>
        <p:txBody>
          <a:bodyPr/>
          <a:lstStyle/>
          <a:p>
            <a:fld id="{D7B11CC4-94F2-4BB7-9C72-63B38EDAC6B1}" type="slidenum">
              <a:rPr lang="en-US" smtClean="0"/>
              <a:t>‹#›</a:t>
            </a:fld>
            <a:endParaRPr lang="en-US"/>
          </a:p>
        </p:txBody>
      </p:sp>
    </p:spTree>
    <p:extLst>
      <p:ext uri="{BB962C8B-B14F-4D97-AF65-F5344CB8AC3E}">
        <p14:creationId xmlns:p14="http://schemas.microsoft.com/office/powerpoint/2010/main" val="708334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FDFCD5-63FD-4F8C-970A-CE60FBBCCE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D72D909-2DF8-42FD-B577-063DA937EA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4DE95A-01F8-4AA0-BCC9-2129651784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5456CE-651D-4F75-B794-A5E7C6FDEBF9}" type="datetimeFigureOut">
              <a:rPr lang="en-US" smtClean="0"/>
              <a:t>12/13/2023</a:t>
            </a:fld>
            <a:endParaRPr lang="en-US"/>
          </a:p>
        </p:txBody>
      </p:sp>
      <p:sp>
        <p:nvSpPr>
          <p:cNvPr id="5" name="Footer Placeholder 4">
            <a:extLst>
              <a:ext uri="{FF2B5EF4-FFF2-40B4-BE49-F238E27FC236}">
                <a16:creationId xmlns:a16="http://schemas.microsoft.com/office/drawing/2014/main" id="{F464A946-E875-4B4B-A3BD-ED0E49CC71B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1DE29E5-D5B9-4B65-B65A-03CC2427A3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B11CC4-94F2-4BB7-9C72-63B38EDAC6B1}" type="slidenum">
              <a:rPr lang="en-US" smtClean="0"/>
              <a:t>‹#›</a:t>
            </a:fld>
            <a:endParaRPr lang="en-US"/>
          </a:p>
        </p:txBody>
      </p:sp>
    </p:spTree>
    <p:extLst>
      <p:ext uri="{BB962C8B-B14F-4D97-AF65-F5344CB8AC3E}">
        <p14:creationId xmlns:p14="http://schemas.microsoft.com/office/powerpoint/2010/main" val="2618559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USEFEVENTING@USEF.ORG" TargetMode="External"/><Relationship Id="rId2" Type="http://schemas.openxmlformats.org/officeDocument/2006/relationships/hyperlink" Target="https://www.usef.org/forms-pubs/oGsMYEIuVw4/usef-watch-list-report-for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alloyd@usef.org" TargetMode="External"/><Relationship Id="rId2" Type="http://schemas.openxmlformats.org/officeDocument/2006/relationships/hyperlink" Target="https://officials.usef.org/eventing-watchlist"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CD7B0-5109-4533-BAA3-307256780C38}"/>
              </a:ext>
            </a:extLst>
          </p:cNvPr>
          <p:cNvSpPr>
            <a:spLocks noGrp="1"/>
          </p:cNvSpPr>
          <p:nvPr>
            <p:ph type="ctrTitle"/>
          </p:nvPr>
        </p:nvSpPr>
        <p:spPr/>
        <p:txBody>
          <a:bodyPr>
            <a:normAutofit/>
          </a:bodyPr>
          <a:lstStyle/>
          <a:p>
            <a:r>
              <a:rPr lang="en-US" dirty="0"/>
              <a:t>Problem Solving</a:t>
            </a:r>
            <a:br>
              <a:rPr lang="en-US" dirty="0"/>
            </a:br>
            <a:r>
              <a:rPr lang="en-US" dirty="0"/>
              <a:t>December 2023</a:t>
            </a:r>
          </a:p>
        </p:txBody>
      </p:sp>
      <p:sp>
        <p:nvSpPr>
          <p:cNvPr id="3" name="Subtitle 2">
            <a:extLst>
              <a:ext uri="{FF2B5EF4-FFF2-40B4-BE49-F238E27FC236}">
                <a16:creationId xmlns:a16="http://schemas.microsoft.com/office/drawing/2014/main" id="{2445C2DE-CD5C-48A0-AB83-22360FB30B58}"/>
              </a:ext>
            </a:extLst>
          </p:cNvPr>
          <p:cNvSpPr>
            <a:spLocks noGrp="1"/>
          </p:cNvSpPr>
          <p:nvPr>
            <p:ph type="subTitle" idx="1"/>
          </p:nvPr>
        </p:nvSpPr>
        <p:spPr/>
        <p:txBody>
          <a:bodyPr>
            <a:normAutofit lnSpcReduction="10000"/>
          </a:bodyPr>
          <a:lstStyle/>
          <a:p>
            <a:r>
              <a:rPr lang="en-US" dirty="0"/>
              <a:t>Marilyn Payne         Gretchen Butts</a:t>
            </a:r>
          </a:p>
          <a:p>
            <a:r>
              <a:rPr lang="en-US" dirty="0"/>
              <a:t>Wayne Quarles        Tim Murray</a:t>
            </a:r>
          </a:p>
          <a:p>
            <a:r>
              <a:rPr lang="en-US" dirty="0"/>
              <a:t>Cindy Deporter</a:t>
            </a:r>
          </a:p>
          <a:p>
            <a:r>
              <a:rPr lang="en-US" dirty="0"/>
              <a:t>JM Durr</a:t>
            </a:r>
          </a:p>
          <a:p>
            <a:endParaRPr lang="en-US" dirty="0"/>
          </a:p>
        </p:txBody>
      </p:sp>
    </p:spTree>
    <p:extLst>
      <p:ext uri="{BB962C8B-B14F-4D97-AF65-F5344CB8AC3E}">
        <p14:creationId xmlns:p14="http://schemas.microsoft.com/office/powerpoint/2010/main" val="22168915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6536B-62EE-479A-0E1E-7C80120E190A}"/>
              </a:ext>
            </a:extLst>
          </p:cNvPr>
          <p:cNvSpPr>
            <a:spLocks noGrp="1"/>
          </p:cNvSpPr>
          <p:nvPr>
            <p:ph type="title"/>
          </p:nvPr>
        </p:nvSpPr>
        <p:spPr/>
        <p:txBody>
          <a:bodyPr/>
          <a:lstStyle/>
          <a:p>
            <a:r>
              <a:rPr lang="en-US" dirty="0"/>
              <a:t>	Dangerous Ridings Given in 2023</a:t>
            </a:r>
          </a:p>
        </p:txBody>
      </p:sp>
      <p:sp>
        <p:nvSpPr>
          <p:cNvPr id="3" name="Content Placeholder 2">
            <a:extLst>
              <a:ext uri="{FF2B5EF4-FFF2-40B4-BE49-F238E27FC236}">
                <a16:creationId xmlns:a16="http://schemas.microsoft.com/office/drawing/2014/main" id="{47E8F820-D6B4-20D3-E9A8-7694EDEA45ED}"/>
              </a:ext>
            </a:extLst>
          </p:cNvPr>
          <p:cNvSpPr>
            <a:spLocks noGrp="1"/>
          </p:cNvSpPr>
          <p:nvPr>
            <p:ph idx="1"/>
          </p:nvPr>
        </p:nvSpPr>
        <p:spPr/>
        <p:txBody>
          <a:bodyPr>
            <a:normAutofit lnSpcReduction="10000"/>
          </a:bodyPr>
          <a:lstStyle/>
          <a:p>
            <a:pPr marL="0" indent="0">
              <a:buNone/>
            </a:pPr>
            <a:r>
              <a:rPr lang="en-US" dirty="0"/>
              <a:t>Total of 8 Dangerous Riding given in 2023</a:t>
            </a:r>
          </a:p>
          <a:p>
            <a:pPr marL="0" indent="0">
              <a:buNone/>
            </a:pPr>
            <a:r>
              <a:rPr lang="en-US" dirty="0"/>
              <a:t>-2 at Intermediate</a:t>
            </a:r>
          </a:p>
          <a:p>
            <a:pPr marL="0" indent="0">
              <a:buNone/>
            </a:pPr>
            <a:r>
              <a:rPr lang="en-US" dirty="0"/>
              <a:t>-1 at CCI 2star</a:t>
            </a:r>
          </a:p>
          <a:p>
            <a:pPr marL="0" indent="0">
              <a:buNone/>
            </a:pPr>
            <a:r>
              <a:rPr lang="en-US" dirty="0"/>
              <a:t>-2 at Preliminary</a:t>
            </a:r>
          </a:p>
          <a:p>
            <a:pPr marL="0" indent="0">
              <a:buNone/>
            </a:pPr>
            <a:r>
              <a:rPr lang="en-US" dirty="0"/>
              <a:t>-1 at Novice</a:t>
            </a:r>
          </a:p>
          <a:p>
            <a:pPr marL="0" indent="0">
              <a:buNone/>
            </a:pPr>
            <a:r>
              <a:rPr lang="en-US" dirty="0"/>
              <a:t>-2 at Beginner Novice</a:t>
            </a:r>
          </a:p>
          <a:p>
            <a:pPr marL="0" indent="0">
              <a:buNone/>
            </a:pPr>
            <a:endParaRPr lang="en-US" dirty="0"/>
          </a:p>
          <a:p>
            <a:pPr marL="0" indent="0">
              <a:buNone/>
            </a:pPr>
            <a:r>
              <a:rPr lang="en-US" dirty="0"/>
              <a:t>4 of these DR’s were eliminations  1 involved a rider </a:t>
            </a:r>
            <a:r>
              <a:rPr lang="en-US" dirty="0" err="1"/>
              <a:t>fall,the</a:t>
            </a:r>
            <a:r>
              <a:rPr lang="en-US" dirty="0"/>
              <a:t> remainder were given 25 penalty points</a:t>
            </a:r>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4401193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54287-4506-3B1A-6658-7169F2A738B5}"/>
              </a:ext>
            </a:extLst>
          </p:cNvPr>
          <p:cNvSpPr>
            <a:spLocks noGrp="1"/>
          </p:cNvSpPr>
          <p:nvPr>
            <p:ph type="title"/>
          </p:nvPr>
        </p:nvSpPr>
        <p:spPr/>
        <p:txBody>
          <a:bodyPr/>
          <a:lstStyle/>
          <a:p>
            <a:r>
              <a:rPr lang="en-US" dirty="0"/>
              <a:t>Watch List</a:t>
            </a:r>
          </a:p>
        </p:txBody>
      </p:sp>
      <p:sp>
        <p:nvSpPr>
          <p:cNvPr id="3" name="Content Placeholder 2">
            <a:extLst>
              <a:ext uri="{FF2B5EF4-FFF2-40B4-BE49-F238E27FC236}">
                <a16:creationId xmlns:a16="http://schemas.microsoft.com/office/drawing/2014/main" id="{B4CE5CB6-F731-86A5-D0B7-7E7928026715}"/>
              </a:ext>
            </a:extLst>
          </p:cNvPr>
          <p:cNvSpPr>
            <a:spLocks noGrp="1"/>
          </p:cNvSpPr>
          <p:nvPr>
            <p:ph idx="1"/>
          </p:nvPr>
        </p:nvSpPr>
        <p:spPr/>
        <p:txBody>
          <a:bodyPr>
            <a:normAutofit lnSpcReduction="10000"/>
          </a:bodyPr>
          <a:lstStyle/>
          <a:p>
            <a:pPr algn="l"/>
            <a:r>
              <a:rPr lang="en-US" b="0" i="0" dirty="0">
                <a:solidFill>
                  <a:srgbClr val="4C4C4C"/>
                </a:solidFill>
                <a:effectLst/>
                <a:latin typeface="Lato" panose="020F0502020204030203" pitchFamily="34" charset="0"/>
              </a:rPr>
              <a:t>The USEF Eventing Watch List</a:t>
            </a:r>
            <a:r>
              <a:rPr lang="en-US" b="1" i="0" dirty="0">
                <a:solidFill>
                  <a:srgbClr val="4C4C4C"/>
                </a:solidFill>
                <a:effectLst/>
                <a:latin typeface="Lato" panose="020F0502020204030203" pitchFamily="34" charset="0"/>
              </a:rPr>
              <a:t> </a:t>
            </a:r>
            <a:r>
              <a:rPr lang="en-US" b="0" i="0" dirty="0">
                <a:solidFill>
                  <a:srgbClr val="4C4C4C"/>
                </a:solidFill>
                <a:effectLst/>
                <a:latin typeface="Lato" panose="020F0502020204030203" pitchFamily="34" charset="0"/>
              </a:rPr>
              <a:t>("Watch List”) is comprised of USEF and/or USEA members competing in the U.S. who have been identified as displaying potentially dangerous or unsafe riding (see definitions below) during warm-up or any phase at a USEF Eventing Licensed Competition, received an FEI Eventing Recorded Warning or Yellow Card for Dangerous Riding at any FEI event, been penalized at a national competition for Dangerous Riding, or received a Yellow Warning card for Dangerous Riding at a national competition. The goal of the Watch List is to improve rider safety and provide Licensed Officials (Technical Delegates and Ground Jury) the opportunity to observe athletes’ at future events.</a:t>
            </a:r>
          </a:p>
          <a:p>
            <a:pPr marL="0" indent="0" algn="l">
              <a:buNone/>
            </a:pPr>
            <a:endParaRPr lang="en-US" b="0" i="0" dirty="0">
              <a:solidFill>
                <a:srgbClr val="4C4C4C"/>
              </a:solidFill>
              <a:effectLst/>
              <a:latin typeface="Lato" panose="020F0502020204030203" pitchFamily="34" charset="0"/>
            </a:endParaRPr>
          </a:p>
          <a:p>
            <a:endParaRPr lang="en-US" dirty="0"/>
          </a:p>
        </p:txBody>
      </p:sp>
    </p:spTree>
    <p:extLst>
      <p:ext uri="{BB962C8B-B14F-4D97-AF65-F5344CB8AC3E}">
        <p14:creationId xmlns:p14="http://schemas.microsoft.com/office/powerpoint/2010/main" val="899175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E5EF3-7367-7A77-6921-34FB0A05AF5C}"/>
              </a:ext>
            </a:extLst>
          </p:cNvPr>
          <p:cNvSpPr>
            <a:spLocks noGrp="1"/>
          </p:cNvSpPr>
          <p:nvPr>
            <p:ph type="title"/>
          </p:nvPr>
        </p:nvSpPr>
        <p:spPr/>
        <p:txBody>
          <a:bodyPr/>
          <a:lstStyle/>
          <a:p>
            <a:r>
              <a:rPr lang="en-US" dirty="0"/>
              <a:t>The following are designated Watch List reporters:</a:t>
            </a:r>
          </a:p>
        </p:txBody>
      </p:sp>
      <p:sp>
        <p:nvSpPr>
          <p:cNvPr id="3" name="Content Placeholder 2">
            <a:extLst>
              <a:ext uri="{FF2B5EF4-FFF2-40B4-BE49-F238E27FC236}">
                <a16:creationId xmlns:a16="http://schemas.microsoft.com/office/drawing/2014/main" id="{64321271-668E-919B-FAA0-A22F8FEBB4E5}"/>
              </a:ext>
            </a:extLst>
          </p:cNvPr>
          <p:cNvSpPr>
            <a:spLocks noGrp="1"/>
          </p:cNvSpPr>
          <p:nvPr>
            <p:ph idx="1"/>
          </p:nvPr>
        </p:nvSpPr>
        <p:spPr/>
        <p:txBody>
          <a:bodyPr/>
          <a:lstStyle/>
          <a:p>
            <a:pPr algn="l">
              <a:buFont typeface="Arial" panose="020B0604020202020204" pitchFamily="34" charset="0"/>
              <a:buChar char="•"/>
            </a:pPr>
            <a:r>
              <a:rPr lang="en-US" b="0" i="0" dirty="0">
                <a:solidFill>
                  <a:srgbClr val="4C4C4C"/>
                </a:solidFill>
                <a:effectLst/>
                <a:latin typeface="Lato" panose="020F0502020204030203" pitchFamily="34" charset="0"/>
              </a:rPr>
              <a:t>USEF Eventing Technical Delegate, Judge, or Course Designer;</a:t>
            </a:r>
          </a:p>
          <a:p>
            <a:pPr algn="l">
              <a:buFont typeface="Arial" panose="020B0604020202020204" pitchFamily="34" charset="0"/>
              <a:buChar char="•"/>
            </a:pPr>
            <a:r>
              <a:rPr lang="en-US" b="0" i="0" dirty="0">
                <a:solidFill>
                  <a:srgbClr val="4C4C4C"/>
                </a:solidFill>
                <a:effectLst/>
                <a:latin typeface="Lato" panose="020F0502020204030203" pitchFamily="34" charset="0"/>
              </a:rPr>
              <a:t>U.S. FEI Eventing Steward, Technical Delegate, Judge, or Course Designer</a:t>
            </a:r>
          </a:p>
          <a:p>
            <a:pPr algn="l">
              <a:buFont typeface="Arial" panose="020B0604020202020204" pitchFamily="34" charset="0"/>
              <a:buChar char="•"/>
            </a:pPr>
            <a:r>
              <a:rPr lang="en-US" b="0" i="0" dirty="0">
                <a:solidFill>
                  <a:srgbClr val="4C4C4C"/>
                </a:solidFill>
                <a:effectLst/>
                <a:latin typeface="Lato" panose="020F0502020204030203" pitchFamily="34" charset="0"/>
              </a:rPr>
              <a:t>U.S. Eventing National Safety Officer;</a:t>
            </a:r>
          </a:p>
          <a:p>
            <a:pPr algn="l">
              <a:buFont typeface="Arial" panose="020B0604020202020204" pitchFamily="34" charset="0"/>
              <a:buChar char="•"/>
            </a:pPr>
            <a:r>
              <a:rPr lang="en-US" b="0" i="0" dirty="0">
                <a:solidFill>
                  <a:srgbClr val="4C4C4C"/>
                </a:solidFill>
                <a:effectLst/>
                <a:latin typeface="Lato" panose="020F0502020204030203" pitchFamily="34" charset="0"/>
              </a:rPr>
              <a:t>Athletes who have represented the United States in Eventing at a World Championship, Olympic Games, or Pan American Games; and</a:t>
            </a:r>
          </a:p>
          <a:p>
            <a:pPr algn="l">
              <a:buFont typeface="Arial" panose="020B0604020202020204" pitchFamily="34" charset="0"/>
              <a:buChar char="•"/>
            </a:pPr>
            <a:r>
              <a:rPr lang="en-US" b="0" i="0" dirty="0">
                <a:solidFill>
                  <a:srgbClr val="4C4C4C"/>
                </a:solidFill>
                <a:effectLst/>
                <a:latin typeface="Lato" panose="020F0502020204030203" pitchFamily="34" charset="0"/>
              </a:rPr>
              <a:t>Instructors who currently hold a Level IV or V USEA ECP certification.</a:t>
            </a:r>
          </a:p>
          <a:p>
            <a:endParaRPr lang="en-US" dirty="0"/>
          </a:p>
        </p:txBody>
      </p:sp>
    </p:spTree>
    <p:extLst>
      <p:ext uri="{BB962C8B-B14F-4D97-AF65-F5344CB8AC3E}">
        <p14:creationId xmlns:p14="http://schemas.microsoft.com/office/powerpoint/2010/main" val="1323568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F81D0-0871-61CF-D023-78722EA8AC79}"/>
              </a:ext>
            </a:extLst>
          </p:cNvPr>
          <p:cNvSpPr>
            <a:spLocks noGrp="1"/>
          </p:cNvSpPr>
          <p:nvPr>
            <p:ph type="title"/>
          </p:nvPr>
        </p:nvSpPr>
        <p:spPr/>
        <p:txBody>
          <a:bodyPr/>
          <a:lstStyle/>
          <a:p>
            <a:r>
              <a:rPr lang="en-US" dirty="0"/>
              <a:t>Competition Licensed Officials Responsibilities</a:t>
            </a:r>
          </a:p>
        </p:txBody>
      </p:sp>
      <p:sp>
        <p:nvSpPr>
          <p:cNvPr id="3" name="Content Placeholder 2">
            <a:extLst>
              <a:ext uri="{FF2B5EF4-FFF2-40B4-BE49-F238E27FC236}">
                <a16:creationId xmlns:a16="http://schemas.microsoft.com/office/drawing/2014/main" id="{395BBB1B-AF37-7090-A5A4-7AD532BA7046}"/>
              </a:ext>
            </a:extLst>
          </p:cNvPr>
          <p:cNvSpPr>
            <a:spLocks noGrp="1"/>
          </p:cNvSpPr>
          <p:nvPr>
            <p:ph idx="1"/>
          </p:nvPr>
        </p:nvSpPr>
        <p:spPr/>
        <p:txBody>
          <a:bodyPr>
            <a:normAutofit fontScale="92500" lnSpcReduction="10000"/>
          </a:bodyPr>
          <a:lstStyle/>
          <a:p>
            <a:pPr algn="l"/>
            <a:r>
              <a:rPr lang="en-US" b="0" i="0" dirty="0">
                <a:solidFill>
                  <a:srgbClr val="4C4C4C"/>
                </a:solidFill>
                <a:effectLst/>
                <a:latin typeface="Lato" panose="020F0502020204030203" pitchFamily="34" charset="0"/>
              </a:rPr>
              <a:t>Upon being notified by a Reporter of an instance of dangerous or unsafe riding, when possible, the Competition Licensed Official should watch the athlete’s subsequent rounds of competition. The Competition Licensed Official must enforce relevant safety rules, including the issuance of a Yellow Card. It is not the duty of the Licensed Official to make training recommendations to the athlete. Doing so is outside the scope of the Licensed Official’s duties. </a:t>
            </a:r>
          </a:p>
          <a:p>
            <a:pPr algn="l"/>
            <a:r>
              <a:rPr lang="en-US" b="0" i="0" dirty="0">
                <a:solidFill>
                  <a:srgbClr val="4C4C4C"/>
                </a:solidFill>
                <a:effectLst/>
                <a:latin typeface="Lato" panose="020F0502020204030203" pitchFamily="34" charset="0"/>
              </a:rPr>
              <a:t>If notified of an instance of dangerous or unsafe riding by a Reporter, the Technical Delegate must include in their Technical Delegate Report: Reporter’s name, any additional eyewitnesses and their statements, any observations made in observing the athlete, and attempts made to contact the athlete.</a:t>
            </a:r>
          </a:p>
          <a:p>
            <a:endParaRPr lang="en-US" dirty="0"/>
          </a:p>
        </p:txBody>
      </p:sp>
    </p:spTree>
    <p:extLst>
      <p:ext uri="{BB962C8B-B14F-4D97-AF65-F5344CB8AC3E}">
        <p14:creationId xmlns:p14="http://schemas.microsoft.com/office/powerpoint/2010/main" val="38825092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8E4F1-B982-3AF4-1FCC-B2CB821FA879}"/>
              </a:ext>
            </a:extLst>
          </p:cNvPr>
          <p:cNvSpPr>
            <a:spLocks noGrp="1"/>
          </p:cNvSpPr>
          <p:nvPr>
            <p:ph type="title"/>
          </p:nvPr>
        </p:nvSpPr>
        <p:spPr/>
        <p:txBody>
          <a:bodyPr/>
          <a:lstStyle/>
          <a:p>
            <a:r>
              <a:rPr lang="en-US" dirty="0"/>
              <a:t>Filing a Watch List Report</a:t>
            </a:r>
          </a:p>
        </p:txBody>
      </p:sp>
      <p:sp>
        <p:nvSpPr>
          <p:cNvPr id="3" name="Content Placeholder 2">
            <a:extLst>
              <a:ext uri="{FF2B5EF4-FFF2-40B4-BE49-F238E27FC236}">
                <a16:creationId xmlns:a16="http://schemas.microsoft.com/office/drawing/2014/main" id="{61270D56-212A-9ABE-DC56-96350CF75E5C}"/>
              </a:ext>
            </a:extLst>
          </p:cNvPr>
          <p:cNvSpPr>
            <a:spLocks noGrp="1"/>
          </p:cNvSpPr>
          <p:nvPr>
            <p:ph idx="1"/>
          </p:nvPr>
        </p:nvSpPr>
        <p:spPr/>
        <p:txBody>
          <a:bodyPr/>
          <a:lstStyle/>
          <a:p>
            <a:pPr algn="l"/>
            <a:r>
              <a:rPr lang="en-US" b="0" i="0" dirty="0">
                <a:solidFill>
                  <a:srgbClr val="4C4C4C"/>
                </a:solidFill>
                <a:effectLst/>
                <a:latin typeface="Lato" panose="020F0502020204030203" pitchFamily="34" charset="0"/>
              </a:rPr>
              <a:t>When a Reporter witnesses an incident that warrants an athlete being placed on the Watch List, the Reporter must submit the </a:t>
            </a:r>
            <a:r>
              <a:rPr lang="en-US" b="0" i="0" u="none" strike="noStrike" dirty="0">
                <a:solidFill>
                  <a:srgbClr val="EA232C"/>
                </a:solidFill>
                <a:effectLst/>
                <a:latin typeface="Lato" panose="020F0502020204030203" pitchFamily="34" charset="0"/>
                <a:hlinkClick r:id="rId2"/>
              </a:rPr>
              <a:t>Watch List Report Form</a:t>
            </a:r>
            <a:r>
              <a:rPr lang="en-US" b="0" i="0" dirty="0">
                <a:solidFill>
                  <a:srgbClr val="4C4C4C"/>
                </a:solidFill>
                <a:effectLst/>
                <a:latin typeface="Lato" panose="020F0502020204030203" pitchFamily="34" charset="0"/>
              </a:rPr>
              <a:t> to </a:t>
            </a:r>
            <a:r>
              <a:rPr lang="en-US" b="0" i="0" u="none" strike="noStrike" dirty="0">
                <a:solidFill>
                  <a:srgbClr val="EA232C"/>
                </a:solidFill>
                <a:effectLst/>
                <a:latin typeface="Lato" panose="020F0502020204030203" pitchFamily="34" charset="0"/>
                <a:hlinkClick r:id="rId3"/>
              </a:rPr>
              <a:t>USEFEVENTING@USEF.ORG</a:t>
            </a:r>
            <a:r>
              <a:rPr lang="en-US" b="0" i="0" dirty="0">
                <a:solidFill>
                  <a:srgbClr val="4C4C4C"/>
                </a:solidFill>
                <a:effectLst/>
                <a:latin typeface="Lato" panose="020F0502020204030203" pitchFamily="34" charset="0"/>
              </a:rPr>
              <a:t>. Reporters are encouraged to make their reports to USEF as soon as possible.</a:t>
            </a:r>
          </a:p>
          <a:p>
            <a:pPr algn="l"/>
            <a:r>
              <a:rPr lang="en-US" b="1" i="0" dirty="0">
                <a:solidFill>
                  <a:srgbClr val="4C4C4C"/>
                </a:solidFill>
                <a:effectLst/>
                <a:latin typeface="Lato" panose="020F0502020204030203" pitchFamily="34" charset="0"/>
              </a:rPr>
              <a:t>Athlete Notification:</a:t>
            </a:r>
            <a:endParaRPr lang="en-US" b="0" i="0" dirty="0">
              <a:solidFill>
                <a:srgbClr val="4C4C4C"/>
              </a:solidFill>
              <a:effectLst/>
              <a:latin typeface="Lato" panose="020F0502020204030203" pitchFamily="34" charset="0"/>
            </a:endParaRPr>
          </a:p>
          <a:p>
            <a:pPr algn="l"/>
            <a:r>
              <a:rPr lang="en-US" b="0" i="0" dirty="0">
                <a:solidFill>
                  <a:srgbClr val="4C4C4C"/>
                </a:solidFill>
                <a:effectLst/>
                <a:latin typeface="Lato" panose="020F0502020204030203" pitchFamily="34" charset="0"/>
              </a:rPr>
              <a:t>When added to the Watch List, athletes will receive written details regarding the specifics of the Watch List Program and the circumstances warranting the addition of the athlete to the Watch List</a:t>
            </a:r>
          </a:p>
          <a:p>
            <a:endParaRPr lang="en-US" dirty="0"/>
          </a:p>
        </p:txBody>
      </p:sp>
    </p:spTree>
    <p:extLst>
      <p:ext uri="{BB962C8B-B14F-4D97-AF65-F5344CB8AC3E}">
        <p14:creationId xmlns:p14="http://schemas.microsoft.com/office/powerpoint/2010/main" val="31463957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2AB54-CBA4-D6F8-DB0E-05E4F5B10F13}"/>
              </a:ext>
            </a:extLst>
          </p:cNvPr>
          <p:cNvSpPr>
            <a:spLocks noGrp="1"/>
          </p:cNvSpPr>
          <p:nvPr>
            <p:ph type="title"/>
          </p:nvPr>
        </p:nvSpPr>
        <p:spPr/>
        <p:txBody>
          <a:bodyPr/>
          <a:lstStyle/>
          <a:p>
            <a:r>
              <a:rPr lang="en-US" dirty="0"/>
              <a:t>Specifications for the Watch List</a:t>
            </a:r>
          </a:p>
        </p:txBody>
      </p:sp>
      <p:sp>
        <p:nvSpPr>
          <p:cNvPr id="3" name="Content Placeholder 2">
            <a:extLst>
              <a:ext uri="{FF2B5EF4-FFF2-40B4-BE49-F238E27FC236}">
                <a16:creationId xmlns:a16="http://schemas.microsoft.com/office/drawing/2014/main" id="{43E679C2-2C64-077B-B799-FDF186AC4958}"/>
              </a:ext>
            </a:extLst>
          </p:cNvPr>
          <p:cNvSpPr>
            <a:spLocks noGrp="1"/>
          </p:cNvSpPr>
          <p:nvPr>
            <p:ph idx="1"/>
          </p:nvPr>
        </p:nvSpPr>
        <p:spPr/>
        <p:txBody>
          <a:bodyPr>
            <a:normAutofit fontScale="77500" lnSpcReduction="20000"/>
          </a:bodyPr>
          <a:lstStyle/>
          <a:p>
            <a:pPr marL="0" indent="0" algn="l">
              <a:buNone/>
            </a:pPr>
            <a:r>
              <a:rPr lang="en-US" b="0" i="0" dirty="0">
                <a:solidFill>
                  <a:srgbClr val="4C4C4C"/>
                </a:solidFill>
                <a:effectLst/>
                <a:latin typeface="Lato" panose="020F0502020204030203" pitchFamily="34" charset="0"/>
              </a:rPr>
              <a:t>In addition to reports received as described above, U.S. athletes who have received an FEI Eventing Recorded Warning or Yellow Card for Dangerous Riding at any FEI event, been penalized at a national competition for Dangerous Riding, or received a Yellow Warning card for Dangerous Riding at a national competition will be placed on the Watch List. An athlete who loses qualification at any level two times in a 12-month period, will be placed on the Watch List.</a:t>
            </a:r>
          </a:p>
          <a:p>
            <a:pPr algn="l">
              <a:buFont typeface="+mj-lt"/>
              <a:buAutoNum type="arabicPeriod"/>
            </a:pPr>
            <a:r>
              <a:rPr lang="en-US" b="0" i="0" dirty="0">
                <a:solidFill>
                  <a:srgbClr val="4C4C4C"/>
                </a:solidFill>
                <a:effectLst/>
                <a:latin typeface="Lato" panose="020F0502020204030203" pitchFamily="34" charset="0"/>
              </a:rPr>
              <a:t>An athlete will remain on the Watch List for 12 months from the initial report date.</a:t>
            </a:r>
          </a:p>
          <a:p>
            <a:pPr algn="l">
              <a:buFont typeface="+mj-lt"/>
              <a:buAutoNum type="arabicPeriod"/>
            </a:pPr>
            <a:r>
              <a:rPr lang="en-US" b="0" i="0" dirty="0">
                <a:solidFill>
                  <a:srgbClr val="4C4C4C"/>
                </a:solidFill>
                <a:effectLst/>
                <a:latin typeface="Lato" panose="020F0502020204030203" pitchFamily="34" charset="0"/>
              </a:rPr>
              <a:t>In the event an athlete receives a subsequent report while on the Watch List, the athlete will be contacted again by the USEF Eventing Department as described above and may be referred to USEF’s Regulation Department and be subject to the penalties set forth in Chapter 7 of the USEF Rulebook. The 12-month period will restart.</a:t>
            </a:r>
          </a:p>
          <a:p>
            <a:pPr algn="l">
              <a:buFont typeface="+mj-lt"/>
              <a:buAutoNum type="arabicPeriod"/>
            </a:pPr>
            <a:r>
              <a:rPr lang="en-US" b="0" i="0" dirty="0">
                <a:solidFill>
                  <a:srgbClr val="4C4C4C"/>
                </a:solidFill>
                <a:effectLst/>
                <a:latin typeface="Lato" panose="020F0502020204030203" pitchFamily="34" charset="0"/>
              </a:rPr>
              <a:t>Should an athlete receive three reports, at separate events, the athlete may be referred to USEF’s Regulation Department and may be subject to the penalties set forth in Chapter 7 of the USEF Rulebook.</a:t>
            </a:r>
          </a:p>
          <a:p>
            <a:endParaRPr lang="en-US" dirty="0"/>
          </a:p>
        </p:txBody>
      </p:sp>
    </p:spTree>
    <p:extLst>
      <p:ext uri="{BB962C8B-B14F-4D97-AF65-F5344CB8AC3E}">
        <p14:creationId xmlns:p14="http://schemas.microsoft.com/office/powerpoint/2010/main" val="24259757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058A5-3201-D249-D24C-998157FA57DD}"/>
              </a:ext>
            </a:extLst>
          </p:cNvPr>
          <p:cNvSpPr>
            <a:spLocks noGrp="1"/>
          </p:cNvSpPr>
          <p:nvPr>
            <p:ph type="title"/>
          </p:nvPr>
        </p:nvSpPr>
        <p:spPr/>
        <p:txBody>
          <a:bodyPr/>
          <a:lstStyle/>
          <a:p>
            <a:r>
              <a:rPr lang="en-US" dirty="0"/>
              <a:t>Other Information</a:t>
            </a:r>
          </a:p>
        </p:txBody>
      </p:sp>
      <p:sp>
        <p:nvSpPr>
          <p:cNvPr id="3" name="Content Placeholder 2">
            <a:extLst>
              <a:ext uri="{FF2B5EF4-FFF2-40B4-BE49-F238E27FC236}">
                <a16:creationId xmlns:a16="http://schemas.microsoft.com/office/drawing/2014/main" id="{9D80B7C8-71ED-4DA9-69F3-1301A5238AC0}"/>
              </a:ext>
            </a:extLst>
          </p:cNvPr>
          <p:cNvSpPr>
            <a:spLocks noGrp="1"/>
          </p:cNvSpPr>
          <p:nvPr>
            <p:ph idx="1"/>
          </p:nvPr>
        </p:nvSpPr>
        <p:spPr/>
        <p:txBody>
          <a:bodyPr>
            <a:normAutofit fontScale="92500" lnSpcReduction="20000"/>
          </a:bodyPr>
          <a:lstStyle/>
          <a:p>
            <a:pPr algn="l"/>
            <a:r>
              <a:rPr lang="en-US" b="1" i="0" dirty="0">
                <a:solidFill>
                  <a:srgbClr val="4C4C4C"/>
                </a:solidFill>
                <a:effectLst/>
                <a:latin typeface="Lato" panose="020F0502020204030203" pitchFamily="34" charset="0"/>
              </a:rPr>
              <a:t>Removal from the Watch List:</a:t>
            </a:r>
            <a:endParaRPr lang="en-US" b="0" i="0" dirty="0">
              <a:solidFill>
                <a:srgbClr val="4C4C4C"/>
              </a:solidFill>
              <a:effectLst/>
              <a:latin typeface="Lato" panose="020F0502020204030203" pitchFamily="34" charset="0"/>
            </a:endParaRPr>
          </a:p>
          <a:p>
            <a:pPr algn="l"/>
            <a:r>
              <a:rPr lang="en-US" b="0" i="0" dirty="0">
                <a:solidFill>
                  <a:srgbClr val="4C4C4C"/>
                </a:solidFill>
                <a:effectLst/>
                <a:latin typeface="Lato" panose="020F0502020204030203" pitchFamily="34" charset="0"/>
              </a:rPr>
              <a:t>An athlete will be removed from the Watch List following a 12-month period without further reports, incidents, or loss of qualification(s).</a:t>
            </a:r>
          </a:p>
          <a:p>
            <a:pPr algn="l"/>
            <a:r>
              <a:rPr lang="en-US" b="1" i="0" dirty="0">
                <a:solidFill>
                  <a:srgbClr val="4C4C4C"/>
                </a:solidFill>
                <a:effectLst/>
                <a:latin typeface="Lato" panose="020F0502020204030203" pitchFamily="34" charset="0"/>
              </a:rPr>
              <a:t>Distributing and Monitoring of the of the Watch List:</a:t>
            </a:r>
            <a:endParaRPr lang="en-US" b="0" i="0" dirty="0">
              <a:solidFill>
                <a:srgbClr val="4C4C4C"/>
              </a:solidFill>
              <a:effectLst/>
              <a:latin typeface="Lato" panose="020F0502020204030203" pitchFamily="34" charset="0"/>
            </a:endParaRPr>
          </a:p>
          <a:p>
            <a:pPr algn="l"/>
            <a:r>
              <a:rPr lang="en-US" b="0" i="0" dirty="0">
                <a:solidFill>
                  <a:srgbClr val="4C4C4C"/>
                </a:solidFill>
                <a:effectLst/>
                <a:latin typeface="Lato" panose="020F0502020204030203" pitchFamily="34" charset="0"/>
              </a:rPr>
              <a:t>The Watch List can be viewed by current USEF Licensed Officials through the </a:t>
            </a:r>
            <a:r>
              <a:rPr lang="en-US" b="0" i="0" u="none" strike="noStrike" dirty="0">
                <a:solidFill>
                  <a:srgbClr val="EA232C"/>
                </a:solidFill>
                <a:effectLst/>
                <a:latin typeface="Lato" panose="020F0502020204030203" pitchFamily="34" charset="0"/>
                <a:hlinkClick r:id="rId2"/>
              </a:rPr>
              <a:t>Licensed Officials Dashboard</a:t>
            </a:r>
            <a:r>
              <a:rPr lang="en-US" b="0" i="0" dirty="0">
                <a:solidFill>
                  <a:srgbClr val="4C4C4C"/>
                </a:solidFill>
                <a:effectLst/>
                <a:latin typeface="Lato" panose="020F0502020204030203" pitchFamily="34" charset="0"/>
              </a:rPr>
              <a:t> on usef.org. Athletes who have been placed on the Watch List can view their status on their Athlete Dashboard.</a:t>
            </a:r>
          </a:p>
          <a:p>
            <a:pPr algn="l"/>
            <a:r>
              <a:rPr lang="en-US" b="1" i="1" dirty="0">
                <a:solidFill>
                  <a:srgbClr val="4C4C4C"/>
                </a:solidFill>
                <a:effectLst/>
                <a:latin typeface="Lato" panose="020F0502020204030203" pitchFamily="34" charset="0"/>
              </a:rPr>
              <a:t>The USEF Technical Delegate must check the Watch List prior to each competition for which they officiate.</a:t>
            </a:r>
            <a:endParaRPr lang="en-US" b="0" i="0" dirty="0">
              <a:solidFill>
                <a:srgbClr val="4C4C4C"/>
              </a:solidFill>
              <a:effectLst/>
              <a:latin typeface="Lato" panose="020F0502020204030203" pitchFamily="34" charset="0"/>
            </a:endParaRPr>
          </a:p>
          <a:p>
            <a:pPr algn="l"/>
            <a:r>
              <a:rPr lang="en-US" b="0" i="0" dirty="0">
                <a:solidFill>
                  <a:srgbClr val="4C4C4C"/>
                </a:solidFill>
                <a:effectLst/>
                <a:latin typeface="Lato" panose="020F0502020204030203" pitchFamily="34" charset="0"/>
              </a:rPr>
              <a:t>If you have any questions regarding the Eventing Watch List, please contact Director of Eventing Sport Administration, Alison Lloyd at </a:t>
            </a:r>
            <a:r>
              <a:rPr lang="en-US" b="0" i="0" u="none" strike="noStrike" dirty="0">
                <a:solidFill>
                  <a:srgbClr val="EA232C"/>
                </a:solidFill>
                <a:effectLst/>
                <a:latin typeface="Lato" panose="020F0502020204030203" pitchFamily="34" charset="0"/>
                <a:hlinkClick r:id="rId3"/>
              </a:rPr>
              <a:t>alloyd@usef.org</a:t>
            </a:r>
            <a:r>
              <a:rPr lang="en-US" b="0" i="0" dirty="0">
                <a:solidFill>
                  <a:srgbClr val="4C4C4C"/>
                </a:solidFill>
                <a:effectLst/>
                <a:latin typeface="Lato" panose="020F0502020204030203" pitchFamily="34" charset="0"/>
              </a:rPr>
              <a:t> or 859-225-2054.</a:t>
            </a:r>
          </a:p>
          <a:p>
            <a:endParaRPr lang="en-US" dirty="0"/>
          </a:p>
        </p:txBody>
      </p:sp>
    </p:spTree>
    <p:extLst>
      <p:ext uri="{BB962C8B-B14F-4D97-AF65-F5344CB8AC3E}">
        <p14:creationId xmlns:p14="http://schemas.microsoft.com/office/powerpoint/2010/main" val="7451990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08373-180C-D023-A2D0-A5AC2685EBE9}"/>
              </a:ext>
            </a:extLst>
          </p:cNvPr>
          <p:cNvSpPr>
            <a:spLocks noGrp="1"/>
          </p:cNvSpPr>
          <p:nvPr>
            <p:ph type="title"/>
          </p:nvPr>
        </p:nvSpPr>
        <p:spPr/>
        <p:txBody>
          <a:bodyPr/>
          <a:lstStyle/>
          <a:p>
            <a:r>
              <a:rPr lang="en-US" dirty="0"/>
              <a:t>Definitions:  USEF and FEI</a:t>
            </a:r>
          </a:p>
        </p:txBody>
      </p:sp>
      <p:sp>
        <p:nvSpPr>
          <p:cNvPr id="3" name="Content Placeholder 2">
            <a:extLst>
              <a:ext uri="{FF2B5EF4-FFF2-40B4-BE49-F238E27FC236}">
                <a16:creationId xmlns:a16="http://schemas.microsoft.com/office/drawing/2014/main" id="{AD98F305-D2BD-B765-1F06-5CD96E26B58E}"/>
              </a:ext>
            </a:extLst>
          </p:cNvPr>
          <p:cNvSpPr>
            <a:spLocks noGrp="1"/>
          </p:cNvSpPr>
          <p:nvPr>
            <p:ph idx="1"/>
          </p:nvPr>
        </p:nvSpPr>
        <p:spPr/>
        <p:txBody>
          <a:bodyPr>
            <a:normAutofit fontScale="92500" lnSpcReduction="10000"/>
          </a:bodyPr>
          <a:lstStyle/>
          <a:p>
            <a:pPr marL="0" indent="0" algn="l">
              <a:buNone/>
            </a:pPr>
            <a:r>
              <a:rPr lang="en-US" b="0" i="0" dirty="0">
                <a:solidFill>
                  <a:srgbClr val="4C4C4C"/>
                </a:solidFill>
                <a:effectLst/>
                <a:latin typeface="Lato" panose="020F0502020204030203" pitchFamily="34" charset="0"/>
              </a:rPr>
              <a:t>EV113.1</a:t>
            </a:r>
          </a:p>
          <a:p>
            <a:pPr algn="l"/>
            <a:r>
              <a:rPr lang="en-US" b="0" i="0" dirty="0">
                <a:solidFill>
                  <a:srgbClr val="4C4C4C"/>
                </a:solidFill>
                <a:effectLst/>
                <a:latin typeface="Lato" panose="020F0502020204030203" pitchFamily="34" charset="0"/>
              </a:rPr>
              <a:t>Dangerous Riding is defined as instances when an athlete rides in such a way as to constitute a hazard to the safety or well-being of themselves, their horse, and/or other persons or horses. </a:t>
            </a:r>
          </a:p>
          <a:p>
            <a:pPr marL="0" indent="0" algn="l">
              <a:buNone/>
            </a:pPr>
            <a:r>
              <a:rPr lang="en-US" b="0" i="0" dirty="0">
                <a:solidFill>
                  <a:srgbClr val="4C4C4C"/>
                </a:solidFill>
                <a:effectLst/>
                <a:latin typeface="Lato" panose="020F0502020204030203" pitchFamily="34" charset="0"/>
              </a:rPr>
              <a:t>FEI Eventing Article 525.1 - Dangerous Riding Definition</a:t>
            </a:r>
          </a:p>
          <a:p>
            <a:pPr algn="l"/>
            <a:r>
              <a:rPr lang="en-US" b="0" i="0" dirty="0">
                <a:solidFill>
                  <a:srgbClr val="4C4C4C"/>
                </a:solidFill>
                <a:effectLst/>
                <a:latin typeface="Lato" panose="020F0502020204030203" pitchFamily="34" charset="0"/>
              </a:rPr>
              <a:t>Any Athletes who, at any time during the Competition deliberately or unintentionally by incompetence are exposing themselves, their Horse or any third party to a higher risk than what is strictly inherent to the nature of the Competition will be considered to have acted dangerously and will be penalized accordingly to the severity of the infringement.</a:t>
            </a:r>
          </a:p>
          <a:p>
            <a:endParaRPr lang="en-US" dirty="0"/>
          </a:p>
        </p:txBody>
      </p:sp>
    </p:spTree>
    <p:extLst>
      <p:ext uri="{BB962C8B-B14F-4D97-AF65-F5344CB8AC3E}">
        <p14:creationId xmlns:p14="http://schemas.microsoft.com/office/powerpoint/2010/main" val="22067854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E272E-E810-D224-09B4-6F4B9C82B93D}"/>
              </a:ext>
            </a:extLst>
          </p:cNvPr>
          <p:cNvSpPr>
            <a:spLocks noGrp="1"/>
          </p:cNvSpPr>
          <p:nvPr>
            <p:ph type="title"/>
          </p:nvPr>
        </p:nvSpPr>
        <p:spPr/>
        <p:txBody>
          <a:bodyPr/>
          <a:lstStyle/>
          <a:p>
            <a:r>
              <a:rPr lang="en-US" dirty="0"/>
              <a:t>Such acts include without limitation:</a:t>
            </a:r>
          </a:p>
        </p:txBody>
      </p:sp>
      <p:sp>
        <p:nvSpPr>
          <p:cNvPr id="3" name="Content Placeholder 2">
            <a:extLst>
              <a:ext uri="{FF2B5EF4-FFF2-40B4-BE49-F238E27FC236}">
                <a16:creationId xmlns:a16="http://schemas.microsoft.com/office/drawing/2014/main" id="{1EC15241-0C62-71C0-EDF5-23CD68EDECF0}"/>
              </a:ext>
            </a:extLst>
          </p:cNvPr>
          <p:cNvSpPr>
            <a:spLocks noGrp="1"/>
          </p:cNvSpPr>
          <p:nvPr>
            <p:ph idx="1"/>
          </p:nvPr>
        </p:nvSpPr>
        <p:spPr/>
        <p:txBody>
          <a:bodyPr>
            <a:normAutofit fontScale="70000" lnSpcReduction="20000"/>
          </a:bodyPr>
          <a:lstStyle/>
          <a:p>
            <a:pPr algn="l">
              <a:buFont typeface="+mj-lt"/>
              <a:buAutoNum type="arabicPeriod"/>
            </a:pPr>
            <a:r>
              <a:rPr lang="en-US" b="0" i="0" dirty="0">
                <a:solidFill>
                  <a:srgbClr val="4C4C4C"/>
                </a:solidFill>
                <a:effectLst/>
                <a:latin typeface="Lato" panose="020F0502020204030203" pitchFamily="34" charset="0"/>
              </a:rPr>
              <a:t>  Riding out of control (Horse clearly not responding to the Athletes restraining or driving aids).</a:t>
            </a:r>
          </a:p>
          <a:p>
            <a:pPr algn="l">
              <a:buFont typeface="+mj-lt"/>
              <a:buAutoNum type="arabicPeriod"/>
            </a:pPr>
            <a:r>
              <a:rPr lang="en-US" b="0" i="0" dirty="0">
                <a:solidFill>
                  <a:srgbClr val="4C4C4C"/>
                </a:solidFill>
                <a:effectLst/>
                <a:latin typeface="Lato" panose="020F0502020204030203" pitchFamily="34" charset="0"/>
              </a:rPr>
              <a:t>  Riding fences too fast or too slow.</a:t>
            </a:r>
          </a:p>
          <a:p>
            <a:pPr algn="l">
              <a:buFont typeface="+mj-lt"/>
              <a:buAutoNum type="arabicPeriod"/>
            </a:pPr>
            <a:r>
              <a:rPr lang="en-US" b="0" i="0" dirty="0">
                <a:solidFill>
                  <a:srgbClr val="4C4C4C"/>
                </a:solidFill>
                <a:effectLst/>
                <a:latin typeface="Lato" panose="020F0502020204030203" pitchFamily="34" charset="0"/>
              </a:rPr>
              <a:t>  Repeatedly standing off fences too far (pushing the Horse to the foot of the fence, firing the Horse     to the fence).</a:t>
            </a:r>
          </a:p>
          <a:p>
            <a:pPr algn="l">
              <a:buFont typeface="+mj-lt"/>
              <a:buAutoNum type="arabicPeriod"/>
            </a:pPr>
            <a:r>
              <a:rPr lang="en-US" b="0" i="0" dirty="0">
                <a:solidFill>
                  <a:srgbClr val="4C4C4C"/>
                </a:solidFill>
                <a:effectLst/>
                <a:latin typeface="Lato" panose="020F0502020204030203" pitchFamily="34" charset="0"/>
              </a:rPr>
              <a:t>  Repeatedly being ahead or behind the Horse movement when jumping. </a:t>
            </a:r>
          </a:p>
          <a:p>
            <a:pPr algn="l">
              <a:buFont typeface="+mj-lt"/>
              <a:buAutoNum type="arabicPeriod"/>
            </a:pPr>
            <a:r>
              <a:rPr lang="en-US" b="0" i="0" dirty="0">
                <a:solidFill>
                  <a:srgbClr val="4C4C4C"/>
                </a:solidFill>
                <a:effectLst/>
                <a:latin typeface="Lato" panose="020F0502020204030203" pitchFamily="34" charset="0"/>
              </a:rPr>
              <a:t>  Series of dangerous jumps. </a:t>
            </a:r>
          </a:p>
          <a:p>
            <a:pPr algn="l">
              <a:buFont typeface="+mj-lt"/>
              <a:buAutoNum type="arabicPeriod"/>
            </a:pPr>
            <a:r>
              <a:rPr lang="en-US" b="0" i="0" dirty="0">
                <a:solidFill>
                  <a:srgbClr val="4C4C4C"/>
                </a:solidFill>
                <a:effectLst/>
                <a:latin typeface="Lato" panose="020F0502020204030203" pitchFamily="34" charset="0"/>
              </a:rPr>
              <a:t>  Severe lack of responsiveness from the Horse or the Athlete. </a:t>
            </a:r>
          </a:p>
          <a:p>
            <a:pPr algn="l">
              <a:buFont typeface="+mj-lt"/>
              <a:buAutoNum type="arabicPeriod"/>
            </a:pPr>
            <a:r>
              <a:rPr lang="en-US" b="0" i="0" dirty="0">
                <a:solidFill>
                  <a:srgbClr val="4C4C4C"/>
                </a:solidFill>
                <a:effectLst/>
                <a:latin typeface="Lato" panose="020F0502020204030203" pitchFamily="34" charset="0"/>
              </a:rPr>
              <a:t>  Continuing after three clear refusals, a fall, or any form of elimination. </a:t>
            </a:r>
          </a:p>
          <a:p>
            <a:pPr algn="l">
              <a:buFont typeface="+mj-lt"/>
              <a:buAutoNum type="arabicPeriod"/>
            </a:pPr>
            <a:r>
              <a:rPr lang="en-US" b="0" i="0" dirty="0">
                <a:solidFill>
                  <a:srgbClr val="4C4C4C"/>
                </a:solidFill>
                <a:effectLst/>
                <a:latin typeface="Lato" panose="020F0502020204030203" pitchFamily="34" charset="0"/>
              </a:rPr>
              <a:t>  Endangering the public in any way (e.g. jumping out of the roped track). </a:t>
            </a:r>
          </a:p>
          <a:p>
            <a:pPr algn="l">
              <a:buFont typeface="+mj-lt"/>
              <a:buAutoNum type="arabicPeriod"/>
            </a:pPr>
            <a:r>
              <a:rPr lang="en-US" b="0" i="0" dirty="0">
                <a:solidFill>
                  <a:srgbClr val="4C4C4C"/>
                </a:solidFill>
                <a:effectLst/>
                <a:latin typeface="Lato" panose="020F0502020204030203" pitchFamily="34" charset="0"/>
              </a:rPr>
              <a:t>  Jumping obstacles not part of the course.</a:t>
            </a:r>
          </a:p>
          <a:p>
            <a:pPr algn="l">
              <a:buFont typeface="+mj-lt"/>
              <a:buAutoNum type="arabicPeriod" startAt="10"/>
            </a:pPr>
            <a:r>
              <a:rPr lang="en-US" b="0" i="0" dirty="0">
                <a:solidFill>
                  <a:srgbClr val="4C4C4C"/>
                </a:solidFill>
                <a:effectLst/>
                <a:latin typeface="Lato" panose="020F0502020204030203" pitchFamily="34" charset="0"/>
              </a:rPr>
              <a:t>  Willful obstruction of an overtaking Athlete and/or not following the instructions of the Officials   causing danger to another Athlete.</a:t>
            </a:r>
          </a:p>
          <a:p>
            <a:pPr marL="514350" indent="-514350" algn="l">
              <a:buAutoNum type="arabicPeriod" startAt="11"/>
            </a:pPr>
            <a:r>
              <a:rPr lang="en-US" b="0" i="0" dirty="0">
                <a:solidFill>
                  <a:srgbClr val="4C4C4C"/>
                </a:solidFill>
                <a:effectLst/>
                <a:latin typeface="Lato" panose="020F0502020204030203" pitchFamily="34" charset="0"/>
              </a:rPr>
              <a:t>Pressing a tired Horse</a:t>
            </a:r>
            <a:r>
              <a:rPr lang="en-US" b="0" i="1" dirty="0">
                <a:solidFill>
                  <a:srgbClr val="4C4C4C"/>
                </a:solidFill>
                <a:effectLst/>
                <a:latin typeface="Lato" panose="020F0502020204030203" pitchFamily="34" charset="0"/>
              </a:rPr>
              <a:t>.</a:t>
            </a:r>
          </a:p>
          <a:p>
            <a:pPr marL="514350" indent="-514350" algn="l">
              <a:buAutoNum type="arabicPeriod" startAt="11"/>
            </a:pPr>
            <a:endParaRPr lang="en-US" b="0" i="0" dirty="0">
              <a:solidFill>
                <a:srgbClr val="4C4C4C"/>
              </a:solidFill>
              <a:effectLst/>
              <a:latin typeface="Lato" panose="020F0502020204030203" pitchFamily="34" charset="0"/>
            </a:endParaRPr>
          </a:p>
        </p:txBody>
      </p:sp>
    </p:spTree>
    <p:extLst>
      <p:ext uri="{BB962C8B-B14F-4D97-AF65-F5344CB8AC3E}">
        <p14:creationId xmlns:p14="http://schemas.microsoft.com/office/powerpoint/2010/main" val="39305240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EB56E-1699-AE98-7B38-A4D0AF02CFA2}"/>
              </a:ext>
            </a:extLst>
          </p:cNvPr>
          <p:cNvSpPr>
            <a:spLocks noGrp="1"/>
          </p:cNvSpPr>
          <p:nvPr>
            <p:ph type="title"/>
          </p:nvPr>
        </p:nvSpPr>
        <p:spPr/>
        <p:txBody>
          <a:bodyPr/>
          <a:lstStyle/>
          <a:p>
            <a:r>
              <a:rPr lang="en-US" dirty="0"/>
              <a:t>Questions</a:t>
            </a:r>
          </a:p>
        </p:txBody>
      </p:sp>
      <p:pic>
        <p:nvPicPr>
          <p:cNvPr id="4" name="Content Placeholder 3">
            <a:extLst>
              <a:ext uri="{FF2B5EF4-FFF2-40B4-BE49-F238E27FC236}">
                <a16:creationId xmlns:a16="http://schemas.microsoft.com/office/drawing/2014/main" id="{3D27E266-7A8A-3DC0-5608-41AF7E5A158E}"/>
              </a:ext>
            </a:extLst>
          </p:cNvPr>
          <p:cNvPicPr>
            <a:picLocks noGrp="1" noChangeAspect="1"/>
          </p:cNvPicPr>
          <p:nvPr>
            <p:ph idx="1"/>
          </p:nvPr>
        </p:nvPicPr>
        <p:blipFill>
          <a:blip r:embed="rId2"/>
          <a:stretch>
            <a:fillRect/>
          </a:stretch>
        </p:blipFill>
        <p:spPr>
          <a:xfrm>
            <a:off x="4410310" y="2370472"/>
            <a:ext cx="3371380" cy="3261643"/>
          </a:xfrm>
          <a:prstGeom prst="rect">
            <a:avLst/>
          </a:prstGeom>
        </p:spPr>
      </p:pic>
    </p:spTree>
    <p:extLst>
      <p:ext uri="{BB962C8B-B14F-4D97-AF65-F5344CB8AC3E}">
        <p14:creationId xmlns:p14="http://schemas.microsoft.com/office/powerpoint/2010/main" val="3502262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55F27-8DAF-48BA-9690-03F408632AFC}"/>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Officials Roles and Responsibilities </a:t>
            </a:r>
          </a:p>
        </p:txBody>
      </p:sp>
      <p:sp>
        <p:nvSpPr>
          <p:cNvPr id="3" name="Content Placeholder 2">
            <a:extLst>
              <a:ext uri="{FF2B5EF4-FFF2-40B4-BE49-F238E27FC236}">
                <a16:creationId xmlns:a16="http://schemas.microsoft.com/office/drawing/2014/main" id="{73BFE81C-55DA-426E-B9F6-95F2C91EA79E}"/>
              </a:ext>
            </a:extLst>
          </p:cNvPr>
          <p:cNvSpPr>
            <a:spLocks noGrp="1"/>
          </p:cNvSpPr>
          <p:nvPr>
            <p:ph idx="1"/>
          </p:nvPr>
        </p:nvSpPr>
        <p:spPr/>
        <p:txBody>
          <a:bodyPr/>
          <a:lstStyle/>
          <a:p>
            <a:r>
              <a:rPr lang="en-US" sz="2400" dirty="0">
                <a:effectLst/>
                <a:latin typeface="Calibri" panose="020F0502020204030204" pitchFamily="34" charset="0"/>
                <a:ea typeface="Calibri" panose="020F0502020204030204" pitchFamily="34" charset="0"/>
                <a:cs typeface="Calibri" panose="020F0502020204030204" pitchFamily="34" charset="0"/>
              </a:rPr>
              <a:t>We are responsible for the best interest of the Horse </a:t>
            </a:r>
          </a:p>
          <a:p>
            <a:r>
              <a:rPr lang="en-US" sz="2400" dirty="0">
                <a:effectLst/>
                <a:latin typeface="Calibri" panose="020F0502020204030204" pitchFamily="34" charset="0"/>
                <a:ea typeface="Calibri" panose="020F0502020204030204" pitchFamily="34" charset="0"/>
                <a:cs typeface="Calibri" panose="020F0502020204030204" pitchFamily="34" charset="0"/>
              </a:rPr>
              <a:t>We are responsible for the best interest of the Athlete </a:t>
            </a:r>
          </a:p>
          <a:p>
            <a:r>
              <a:rPr lang="en-US" sz="2400" dirty="0">
                <a:effectLst/>
                <a:latin typeface="Calibri" panose="020F0502020204030204" pitchFamily="34" charset="0"/>
                <a:ea typeface="Calibri" panose="020F0502020204030204" pitchFamily="34" charset="0"/>
                <a:cs typeface="Calibri" panose="020F0502020204030204" pitchFamily="34" charset="0"/>
              </a:rPr>
              <a:t>We are responsible for the actions of one another </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p>
            <a:r>
              <a:rPr lang="en-US" sz="2400" dirty="0">
                <a:effectLst/>
                <a:latin typeface="Calibri" panose="020F0502020204030204" pitchFamily="34" charset="0"/>
                <a:ea typeface="Calibri" panose="020F0502020204030204" pitchFamily="34" charset="0"/>
                <a:cs typeface="Calibri" panose="020F0502020204030204" pitchFamily="34" charset="0"/>
              </a:rPr>
              <a:t>We must work to ensure high levels of risk management </a:t>
            </a:r>
          </a:p>
          <a:p>
            <a:r>
              <a:rPr lang="en-US" sz="2400" dirty="0">
                <a:effectLst/>
                <a:latin typeface="Calibri" panose="020F0502020204030204" pitchFamily="34" charset="0"/>
                <a:ea typeface="Calibri" panose="020F0502020204030204" pitchFamily="34" charset="0"/>
                <a:cs typeface="Calibri" panose="020F0502020204030204" pitchFamily="34" charset="0"/>
              </a:rPr>
              <a:t>We must work to ensure high levels of integrity </a:t>
            </a:r>
          </a:p>
          <a:p>
            <a:r>
              <a:rPr lang="en-US" sz="2400" dirty="0">
                <a:effectLst/>
                <a:latin typeface="Calibri" panose="020F0502020204030204" pitchFamily="34" charset="0"/>
                <a:ea typeface="Calibri" panose="020F0502020204030204" pitchFamily="34" charset="0"/>
                <a:cs typeface="Calibri" panose="020F0502020204030204" pitchFamily="34" charset="0"/>
              </a:rPr>
              <a:t>We must champion and congratulate equine welfare, good riding and Horsemanship in what ever form we see it </a:t>
            </a:r>
          </a:p>
          <a:p>
            <a:pPr lvl="1"/>
            <a:r>
              <a:rPr lang="en-US" sz="2000" dirty="0">
                <a:effectLst/>
                <a:latin typeface="Calibri" panose="020F0502020204030204" pitchFamily="34" charset="0"/>
                <a:ea typeface="Calibri" panose="020F0502020204030204" pitchFamily="34" charset="0"/>
                <a:cs typeface="Calibri" panose="020F0502020204030204" pitchFamily="34" charset="0"/>
              </a:rPr>
              <a:t>Together we must be able to celebrate the thrill and challenge of our Sport</a:t>
            </a:r>
          </a:p>
          <a:p>
            <a:endParaRPr lang="en-US" dirty="0"/>
          </a:p>
        </p:txBody>
      </p:sp>
    </p:spTree>
    <p:extLst>
      <p:ext uri="{BB962C8B-B14F-4D97-AF65-F5344CB8AC3E}">
        <p14:creationId xmlns:p14="http://schemas.microsoft.com/office/powerpoint/2010/main" val="813853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193B5-DE54-B651-F3C9-19F8D85E310F}"/>
              </a:ext>
            </a:extLst>
          </p:cNvPr>
          <p:cNvSpPr>
            <a:spLocks noGrp="1"/>
          </p:cNvSpPr>
          <p:nvPr>
            <p:ph type="title"/>
          </p:nvPr>
        </p:nvSpPr>
        <p:spPr/>
        <p:txBody>
          <a:bodyPr/>
          <a:lstStyle/>
          <a:p>
            <a:r>
              <a:rPr lang="en-US" dirty="0"/>
              <a:t>Creating a Partnership at the Event	</a:t>
            </a:r>
          </a:p>
        </p:txBody>
      </p:sp>
      <p:sp>
        <p:nvSpPr>
          <p:cNvPr id="3" name="Content Placeholder 2">
            <a:extLst>
              <a:ext uri="{FF2B5EF4-FFF2-40B4-BE49-F238E27FC236}">
                <a16:creationId xmlns:a16="http://schemas.microsoft.com/office/drawing/2014/main" id="{BE7996C8-761B-A815-F6A2-D964146678D6}"/>
              </a:ext>
            </a:extLst>
          </p:cNvPr>
          <p:cNvSpPr>
            <a:spLocks noGrp="1"/>
          </p:cNvSpPr>
          <p:nvPr>
            <p:ph idx="1"/>
          </p:nvPr>
        </p:nvSpPr>
        <p:spPr/>
        <p:txBody>
          <a:bodyPr/>
          <a:lstStyle/>
          <a:p>
            <a:r>
              <a:rPr lang="en-US" dirty="0"/>
              <a:t>Officials must work together as a Team to assure that a fair, risk adverse, competition is run.</a:t>
            </a:r>
          </a:p>
          <a:p>
            <a:r>
              <a:rPr lang="en-US" dirty="0"/>
              <a:t>Discussions throughout the competition should keep open lines of communication with competitors, organizers and fellow officials</a:t>
            </a:r>
          </a:p>
          <a:p>
            <a:r>
              <a:rPr lang="en-US" dirty="0"/>
              <a:t>Working relationship means listening, addressing, investigating and addressing concerns raised by competitors, organizers and fellow officials</a:t>
            </a:r>
          </a:p>
          <a:p>
            <a:r>
              <a:rPr lang="en-US" dirty="0"/>
              <a:t>Each official has a responsibility to listen to concerns that are shared and brought forward from riders </a:t>
            </a:r>
          </a:p>
        </p:txBody>
      </p:sp>
    </p:spTree>
    <p:extLst>
      <p:ext uri="{BB962C8B-B14F-4D97-AF65-F5344CB8AC3E}">
        <p14:creationId xmlns:p14="http://schemas.microsoft.com/office/powerpoint/2010/main" val="3709336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15095CF-5F9B-AE67-276E-6412CEF11D84}"/>
              </a:ext>
            </a:extLst>
          </p:cNvPr>
          <p:cNvSpPr>
            <a:spLocks noGrp="1"/>
          </p:cNvSpPr>
          <p:nvPr>
            <p:ph type="title"/>
          </p:nvPr>
        </p:nvSpPr>
        <p:spPr/>
        <p:txBody>
          <a:bodyPr/>
          <a:lstStyle/>
          <a:p>
            <a:r>
              <a:rPr lang="en-US" dirty="0"/>
              <a:t>EV 115: Inquiries, Protests and Appeals </a:t>
            </a:r>
          </a:p>
        </p:txBody>
      </p:sp>
      <p:sp>
        <p:nvSpPr>
          <p:cNvPr id="6" name="Content Placeholder 5">
            <a:extLst>
              <a:ext uri="{FF2B5EF4-FFF2-40B4-BE49-F238E27FC236}">
                <a16:creationId xmlns:a16="http://schemas.microsoft.com/office/drawing/2014/main" id="{569DC495-6727-EAA8-A548-6CF249AF7D99}"/>
              </a:ext>
            </a:extLst>
          </p:cNvPr>
          <p:cNvSpPr>
            <a:spLocks noGrp="1"/>
          </p:cNvSpPr>
          <p:nvPr>
            <p:ph idx="1"/>
          </p:nvPr>
        </p:nvSpPr>
        <p:spPr/>
        <p:txBody>
          <a:bodyPr/>
          <a:lstStyle/>
          <a:p>
            <a:pPr marL="0" marR="0" indent="0">
              <a:lnSpc>
                <a:spcPct val="107000"/>
              </a:lnSpc>
              <a:spcBef>
                <a:spcPts val="0"/>
              </a:spcBef>
              <a:spcAft>
                <a:spcPts val="0"/>
              </a:spcAft>
              <a:buNone/>
            </a:pPr>
            <a:r>
              <a:rPr lang="en-U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 INQUIRIES. The Athlete, a parent or guardian of an Athlete under 18 years old, the owner of the Horse, or the owner’s agent, may inquire about any perceived irregularity or scoring during the Event. Inquiries may be addressed to the Organizer, Ground Jury, or Technical Delegate.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 PROTESTS:  Protests must be in writing, signed, delivered to the event secretary, and accompanied by a fee made payable to the Organizer, which will be refunded if the protest (or subsequent appeal) is upheld.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22368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4E70214-6987-118D-7F26-D9F42AB12A2C}"/>
              </a:ext>
            </a:extLst>
          </p:cNvPr>
          <p:cNvSpPr>
            <a:spLocks noGrp="1"/>
          </p:cNvSpPr>
          <p:nvPr>
            <p:ph type="title"/>
          </p:nvPr>
        </p:nvSpPr>
        <p:spPr/>
        <p:txBody>
          <a:bodyPr>
            <a:normAutofit/>
          </a:bodyPr>
          <a:lstStyle/>
          <a:p>
            <a:r>
              <a:rPr lang="en-US" sz="2800" dirty="0"/>
              <a:t>3. TIME LIMITS FOR PROTESTS. Protests must be lodged within the following time limits:</a:t>
            </a:r>
          </a:p>
        </p:txBody>
      </p:sp>
      <p:sp>
        <p:nvSpPr>
          <p:cNvPr id="11" name="Text Placeholder 10">
            <a:extLst>
              <a:ext uri="{FF2B5EF4-FFF2-40B4-BE49-F238E27FC236}">
                <a16:creationId xmlns:a16="http://schemas.microsoft.com/office/drawing/2014/main" id="{C9689F3D-4164-FCFD-89C7-6CC62A8202CA}"/>
              </a:ext>
            </a:extLst>
          </p:cNvPr>
          <p:cNvSpPr>
            <a:spLocks noGrp="1"/>
          </p:cNvSpPr>
          <p:nvPr>
            <p:ph type="body" idx="1"/>
          </p:nvPr>
        </p:nvSpPr>
        <p:spPr>
          <a:xfrm>
            <a:off x="1371600" y="2340864"/>
            <a:ext cx="4443984" cy="450462"/>
          </a:xfrm>
        </p:spPr>
        <p:txBody>
          <a:bodyPr/>
          <a:lstStyle/>
          <a:p>
            <a:r>
              <a:rPr lang="en-US" dirty="0"/>
              <a:t>Protest</a:t>
            </a:r>
          </a:p>
        </p:txBody>
      </p:sp>
      <p:sp>
        <p:nvSpPr>
          <p:cNvPr id="4" name="Content Placeholder 3">
            <a:extLst>
              <a:ext uri="{FF2B5EF4-FFF2-40B4-BE49-F238E27FC236}">
                <a16:creationId xmlns:a16="http://schemas.microsoft.com/office/drawing/2014/main" id="{67035A46-D53E-773B-7950-F2B7F13724C9}"/>
              </a:ext>
            </a:extLst>
          </p:cNvPr>
          <p:cNvSpPr>
            <a:spLocks noGrp="1"/>
          </p:cNvSpPr>
          <p:nvPr>
            <p:ph sz="half" idx="2"/>
          </p:nvPr>
        </p:nvSpPr>
        <p:spPr>
          <a:xfrm>
            <a:off x="1371600" y="2960491"/>
            <a:ext cx="4443984" cy="2906910"/>
          </a:xfrm>
        </p:spPr>
        <p:txBody>
          <a:bodyPr>
            <a:normAutofit fontScale="62500" lnSpcReduction="20000"/>
          </a:bodyPr>
          <a:lstStyle/>
          <a:p>
            <a:pPr marL="0" indent="0">
              <a:buNone/>
            </a:pPr>
            <a:r>
              <a:rPr lang="en-US" dirty="0"/>
              <a:t>1.      Eligibility of a Horse or Athlete </a:t>
            </a:r>
          </a:p>
          <a:p>
            <a:endParaRPr lang="en-US" dirty="0"/>
          </a:p>
          <a:p>
            <a:pPr marL="457200" indent="-457200">
              <a:buAutoNum type="arabicPeriod" startAt="2"/>
            </a:pPr>
            <a:r>
              <a:rPr lang="en-US" dirty="0"/>
              <a:t>Condition of the Dressage arena </a:t>
            </a:r>
          </a:p>
          <a:p>
            <a:pPr marL="457200" indent="-457200">
              <a:buAutoNum type="arabicPeriod" startAt="2"/>
            </a:pPr>
            <a:r>
              <a:rPr lang="en-US" dirty="0"/>
              <a:t>Cross-Country – Obstacle(s), course length, course condition, etc. Not later than 6 p.m. the day before</a:t>
            </a:r>
          </a:p>
          <a:p>
            <a:pPr marL="457200" indent="-457200">
              <a:buAutoNum type="arabicPeriod" startAt="2"/>
            </a:pPr>
            <a:r>
              <a:rPr lang="en-US" dirty="0"/>
              <a:t>Show Jumping – Obstacle(s), course length, condition of arena, etc. </a:t>
            </a:r>
          </a:p>
          <a:p>
            <a:pPr marL="457200" indent="-457200">
              <a:buAutoNum type="arabicPeriod" startAt="2"/>
            </a:pPr>
            <a:r>
              <a:rPr lang="en-US" dirty="0"/>
              <a:t> Incidents during the Event or scoring (except errors as noted below) </a:t>
            </a:r>
          </a:p>
        </p:txBody>
      </p:sp>
      <p:sp>
        <p:nvSpPr>
          <p:cNvPr id="12" name="Text Placeholder 11">
            <a:extLst>
              <a:ext uri="{FF2B5EF4-FFF2-40B4-BE49-F238E27FC236}">
                <a16:creationId xmlns:a16="http://schemas.microsoft.com/office/drawing/2014/main" id="{9089CA43-AED2-3DA8-EB5F-A6B0B7EAC6EE}"/>
              </a:ext>
            </a:extLst>
          </p:cNvPr>
          <p:cNvSpPr>
            <a:spLocks noGrp="1"/>
          </p:cNvSpPr>
          <p:nvPr>
            <p:ph type="body" sz="quarter" idx="3"/>
          </p:nvPr>
        </p:nvSpPr>
        <p:spPr>
          <a:xfrm>
            <a:off x="6525014" y="2340864"/>
            <a:ext cx="4443984" cy="450462"/>
          </a:xfrm>
        </p:spPr>
        <p:txBody>
          <a:bodyPr/>
          <a:lstStyle/>
          <a:p>
            <a:r>
              <a:rPr lang="en-US" dirty="0"/>
              <a:t>Time Limit</a:t>
            </a:r>
          </a:p>
        </p:txBody>
      </p:sp>
      <p:sp>
        <p:nvSpPr>
          <p:cNvPr id="10" name="Content Placeholder 9">
            <a:extLst>
              <a:ext uri="{FF2B5EF4-FFF2-40B4-BE49-F238E27FC236}">
                <a16:creationId xmlns:a16="http://schemas.microsoft.com/office/drawing/2014/main" id="{96349DD0-C660-69FB-F47F-4CF147B356C1}"/>
              </a:ext>
            </a:extLst>
          </p:cNvPr>
          <p:cNvSpPr>
            <a:spLocks noGrp="1"/>
          </p:cNvSpPr>
          <p:nvPr>
            <p:ph sz="quarter" idx="4"/>
          </p:nvPr>
        </p:nvSpPr>
        <p:spPr>
          <a:xfrm>
            <a:off x="6525014" y="2960491"/>
            <a:ext cx="4443984" cy="2906910"/>
          </a:xfrm>
        </p:spPr>
        <p:txBody>
          <a:bodyPr>
            <a:normAutofit fontScale="62500" lnSpcReduction="20000"/>
          </a:bodyPr>
          <a:lstStyle/>
          <a:p>
            <a:pPr marL="0" indent="0">
              <a:buNone/>
            </a:pPr>
            <a:r>
              <a:rPr lang="en-US" dirty="0"/>
              <a:t>1.    Not later than one hour before the start of the relevant event</a:t>
            </a:r>
          </a:p>
          <a:p>
            <a:pPr marL="0" indent="0">
              <a:buNone/>
            </a:pPr>
            <a:r>
              <a:rPr lang="en-US" dirty="0"/>
              <a:t>2.    Not later than one hour before the start of the relevant phase</a:t>
            </a:r>
          </a:p>
          <a:p>
            <a:pPr marL="0" indent="0">
              <a:buNone/>
            </a:pPr>
            <a:r>
              <a:rPr lang="en-US" dirty="0"/>
              <a:t>3.    Not later than 6 pm the day before </a:t>
            </a:r>
          </a:p>
          <a:p>
            <a:pPr marL="0" indent="0">
              <a:buNone/>
            </a:pPr>
            <a:r>
              <a:rPr lang="en-US" dirty="0"/>
              <a:t>4.    Not later than 15 minutes before the start of the relevant phase</a:t>
            </a:r>
          </a:p>
          <a:p>
            <a:pPr marL="0" indent="0">
              <a:buNone/>
            </a:pPr>
            <a:r>
              <a:rPr lang="en-US" dirty="0"/>
              <a:t>5.    Not later than 30 minutes after the results of the relevant results are posted, Mathematical or transcription errors not later than 3 pm the day following the last day of the event. </a:t>
            </a:r>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528215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B48F9-129B-7B28-BD5E-9A1A684A85D8}"/>
              </a:ext>
            </a:extLst>
          </p:cNvPr>
          <p:cNvSpPr>
            <a:spLocks noGrp="1"/>
          </p:cNvSpPr>
          <p:nvPr>
            <p:ph type="title"/>
          </p:nvPr>
        </p:nvSpPr>
        <p:spPr/>
        <p:txBody>
          <a:bodyPr/>
          <a:lstStyle/>
          <a:p>
            <a:r>
              <a:rPr lang="en-US" dirty="0"/>
              <a:t>EV 115: Inquiries, Protests and Appeals</a:t>
            </a:r>
            <a:br>
              <a:rPr lang="en-US" dirty="0"/>
            </a:br>
            <a:r>
              <a:rPr lang="en-US" dirty="0"/>
              <a:t>continued….. </a:t>
            </a:r>
          </a:p>
        </p:txBody>
      </p:sp>
      <p:sp>
        <p:nvSpPr>
          <p:cNvPr id="3" name="Content Placeholder 2">
            <a:extLst>
              <a:ext uri="{FF2B5EF4-FFF2-40B4-BE49-F238E27FC236}">
                <a16:creationId xmlns:a16="http://schemas.microsoft.com/office/drawing/2014/main" id="{81C6B696-2F76-CA05-6A18-32F581ABE7B9}"/>
              </a:ext>
            </a:extLst>
          </p:cNvPr>
          <p:cNvSpPr>
            <a:spLocks noGrp="1"/>
          </p:cNvSpPr>
          <p:nvPr>
            <p:ph idx="1"/>
          </p:nvPr>
        </p:nvSpPr>
        <p:spPr/>
        <p:txBody>
          <a:bodyPr/>
          <a:lstStyle/>
          <a:p>
            <a:endParaRPr lang="en-US" dirty="0"/>
          </a:p>
          <a:p>
            <a:r>
              <a:rPr lang="en-US" dirty="0"/>
              <a:t>4. APPEALS. An appeal against a ruling of the Ground Jury must be lodged within one hour of the announcement of the Ground Jury’s determination. Appeals must be addressed to the Organizer, in writing, signed, and delivered to the event secretary. BOD 7/25/22 </a:t>
            </a:r>
            <a:r>
              <a:rPr lang="en-US" dirty="0">
                <a:solidFill>
                  <a:schemeClr val="accent6">
                    <a:lumMod val="75000"/>
                  </a:schemeClr>
                </a:solidFill>
              </a:rPr>
              <a:t>Effective 12/1/22 </a:t>
            </a:r>
          </a:p>
        </p:txBody>
      </p:sp>
    </p:spTree>
    <p:extLst>
      <p:ext uri="{BB962C8B-B14F-4D97-AF65-F5344CB8AC3E}">
        <p14:creationId xmlns:p14="http://schemas.microsoft.com/office/powerpoint/2010/main" val="530601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16715-3FEF-FC99-BB72-DC9C7C201257}"/>
              </a:ext>
            </a:extLst>
          </p:cNvPr>
          <p:cNvSpPr>
            <a:spLocks noGrp="1"/>
          </p:cNvSpPr>
          <p:nvPr>
            <p:ph type="title"/>
          </p:nvPr>
        </p:nvSpPr>
        <p:spPr/>
        <p:txBody>
          <a:bodyPr/>
          <a:lstStyle/>
          <a:p>
            <a:r>
              <a:rPr lang="en-US" dirty="0"/>
              <a:t>GR1037 Yellow Warning Card - Stewards and Technical Delegates</a:t>
            </a:r>
          </a:p>
        </p:txBody>
      </p:sp>
      <p:sp>
        <p:nvSpPr>
          <p:cNvPr id="3" name="Content Placeholder 2">
            <a:extLst>
              <a:ext uri="{FF2B5EF4-FFF2-40B4-BE49-F238E27FC236}">
                <a16:creationId xmlns:a16="http://schemas.microsoft.com/office/drawing/2014/main" id="{49E66792-5566-D9C8-6F8E-B3ED284237FD}"/>
              </a:ext>
            </a:extLst>
          </p:cNvPr>
          <p:cNvSpPr>
            <a:spLocks noGrp="1"/>
          </p:cNvSpPr>
          <p:nvPr>
            <p:ph idx="1"/>
          </p:nvPr>
        </p:nvSpPr>
        <p:spPr/>
        <p:txBody>
          <a:bodyPr>
            <a:normAutofit/>
          </a:bodyPr>
          <a:lstStyle/>
          <a:p>
            <a:pPr marL="0" indent="0">
              <a:buNone/>
            </a:pPr>
            <a:endParaRPr lang="en-US" dirty="0"/>
          </a:p>
          <a:p>
            <a:pPr marL="0" indent="0">
              <a:buNone/>
            </a:pPr>
            <a:r>
              <a:rPr lang="en-US" dirty="0"/>
              <a:t>1. A Yellow Warning Card may be issued by a Steward, Technical Delegate, or Competition Official working in any of these capacities at the competition to any competitor, spectator or participant for improper conduct, or for noncompliance with the rules, provided the issuer considers the conduct not severe enough to cause the issuer to submit the matter to the Federation for a Disciplinary Action Complaint.</a:t>
            </a:r>
          </a:p>
        </p:txBody>
      </p:sp>
    </p:spTree>
    <p:extLst>
      <p:ext uri="{BB962C8B-B14F-4D97-AF65-F5344CB8AC3E}">
        <p14:creationId xmlns:p14="http://schemas.microsoft.com/office/powerpoint/2010/main" val="4188287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A0A0C-98A3-D053-C5C8-BB093589CBC9}"/>
              </a:ext>
            </a:extLst>
          </p:cNvPr>
          <p:cNvSpPr>
            <a:spLocks noGrp="1"/>
          </p:cNvSpPr>
          <p:nvPr>
            <p:ph type="title"/>
          </p:nvPr>
        </p:nvSpPr>
        <p:spPr/>
        <p:txBody>
          <a:bodyPr/>
          <a:lstStyle/>
          <a:p>
            <a:r>
              <a:rPr lang="en-US" dirty="0"/>
              <a:t>Reasons for Yellow Cards</a:t>
            </a:r>
          </a:p>
        </p:txBody>
      </p:sp>
      <p:sp>
        <p:nvSpPr>
          <p:cNvPr id="3" name="Content Placeholder 2">
            <a:extLst>
              <a:ext uri="{FF2B5EF4-FFF2-40B4-BE49-F238E27FC236}">
                <a16:creationId xmlns:a16="http://schemas.microsoft.com/office/drawing/2014/main" id="{7B6AE401-6A77-3FDA-33C9-3D6F00305BD2}"/>
              </a:ext>
            </a:extLst>
          </p:cNvPr>
          <p:cNvSpPr>
            <a:spLocks noGrp="1"/>
          </p:cNvSpPr>
          <p:nvPr>
            <p:ph idx="1"/>
          </p:nvPr>
        </p:nvSpPr>
        <p:spPr/>
        <p:txBody>
          <a:bodyPr>
            <a:normAutofit fontScale="85000" lnSpcReduction="20000"/>
          </a:bodyPr>
          <a:lstStyle/>
          <a:p>
            <a:pPr marL="0" indent="0">
              <a:buNone/>
            </a:pPr>
            <a:r>
              <a:rPr lang="en-US" dirty="0"/>
              <a:t>Important information to know about the issuance of a Yellow Warning Card: </a:t>
            </a:r>
          </a:p>
          <a:p>
            <a:pPr marL="0" indent="0">
              <a:buNone/>
            </a:pPr>
            <a:r>
              <a:rPr lang="en-US" b="1" dirty="0"/>
              <a:t>1. A Yellow Warning Card must be issued to the alleged offender at the competition otherwise it is invalid </a:t>
            </a:r>
          </a:p>
          <a:p>
            <a:pPr marL="0" indent="0">
              <a:buNone/>
            </a:pPr>
            <a:r>
              <a:rPr lang="en-US" dirty="0"/>
              <a:t>2. A Yellow Warning Card can be issued for minor offenses only and should not be used for abuse or major infractions of the rules. </a:t>
            </a:r>
          </a:p>
          <a:p>
            <a:pPr marL="0" indent="0">
              <a:buNone/>
            </a:pPr>
            <a:r>
              <a:rPr lang="en-US" dirty="0"/>
              <a:t>3. A copy must be sent to the Federation with the Steward or Technical Delegate report </a:t>
            </a:r>
          </a:p>
          <a:p>
            <a:pPr marL="0" indent="0">
              <a:buNone/>
            </a:pPr>
            <a:r>
              <a:rPr lang="en-US" dirty="0"/>
              <a:t>4. The Federation will contact the alleged offender so that they may respond to the card </a:t>
            </a:r>
          </a:p>
          <a:p>
            <a:pPr marL="0" indent="0">
              <a:buNone/>
            </a:pPr>
            <a:r>
              <a:rPr lang="en-US" dirty="0"/>
              <a:t>5. The Federation may determine that a Charge or Administrative Penalty is warranted upon further review of the Warning Card </a:t>
            </a:r>
          </a:p>
          <a:p>
            <a:pPr marL="0" indent="0">
              <a:buNone/>
            </a:pPr>
            <a:r>
              <a:rPr lang="en-US" dirty="0"/>
              <a:t>6. An individual who receives 3 Warning Cards within a 16 month period will be subject to a fine or Charge</a:t>
            </a:r>
          </a:p>
        </p:txBody>
      </p:sp>
    </p:spTree>
    <p:extLst>
      <p:ext uri="{BB962C8B-B14F-4D97-AF65-F5344CB8AC3E}">
        <p14:creationId xmlns:p14="http://schemas.microsoft.com/office/powerpoint/2010/main" val="2086627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F4B8B-D0C9-5AAD-D38E-A603C08E1EC3}"/>
              </a:ext>
            </a:extLst>
          </p:cNvPr>
          <p:cNvSpPr>
            <a:spLocks noGrp="1"/>
          </p:cNvSpPr>
          <p:nvPr>
            <p:ph type="title"/>
          </p:nvPr>
        </p:nvSpPr>
        <p:spPr/>
        <p:txBody>
          <a:bodyPr/>
          <a:lstStyle/>
          <a:p>
            <a:r>
              <a:rPr lang="en-US" dirty="0"/>
              <a:t>Yellow Cards Issued in 2023 </a:t>
            </a:r>
          </a:p>
        </p:txBody>
      </p:sp>
      <p:graphicFrame>
        <p:nvGraphicFramePr>
          <p:cNvPr id="4" name="Content Placeholder 3">
            <a:extLst>
              <a:ext uri="{FF2B5EF4-FFF2-40B4-BE49-F238E27FC236}">
                <a16:creationId xmlns:a16="http://schemas.microsoft.com/office/drawing/2014/main" id="{397A3927-26F3-A3E5-0CDE-8244D9761E30}"/>
              </a:ext>
            </a:extLst>
          </p:cNvPr>
          <p:cNvGraphicFramePr>
            <a:graphicFrameLocks noGrp="1"/>
          </p:cNvGraphicFramePr>
          <p:nvPr>
            <p:ph idx="1"/>
            <p:extLst>
              <p:ext uri="{D42A27DB-BD31-4B8C-83A1-F6EECF244321}">
                <p14:modId xmlns:p14="http://schemas.microsoft.com/office/powerpoint/2010/main" val="872456380"/>
              </p:ext>
            </p:extLst>
          </p:nvPr>
        </p:nvGraphicFramePr>
        <p:xfrm>
          <a:off x="1105592" y="1321724"/>
          <a:ext cx="10141527" cy="4903802"/>
        </p:xfrm>
        <a:graphic>
          <a:graphicData uri="http://schemas.openxmlformats.org/drawingml/2006/table">
            <a:tbl>
              <a:tblPr>
                <a:tableStyleId>{5C22544A-7EE6-4342-B048-85BDC9FD1C3A}</a:tableStyleId>
              </a:tblPr>
              <a:tblGrid>
                <a:gridCol w="4616809">
                  <a:extLst>
                    <a:ext uri="{9D8B030D-6E8A-4147-A177-3AD203B41FA5}">
                      <a16:colId xmlns:a16="http://schemas.microsoft.com/office/drawing/2014/main" val="1867966282"/>
                    </a:ext>
                  </a:extLst>
                </a:gridCol>
                <a:gridCol w="5524718">
                  <a:extLst>
                    <a:ext uri="{9D8B030D-6E8A-4147-A177-3AD203B41FA5}">
                      <a16:colId xmlns:a16="http://schemas.microsoft.com/office/drawing/2014/main" val="786348251"/>
                    </a:ext>
                  </a:extLst>
                </a:gridCol>
              </a:tblGrid>
              <a:tr h="334192">
                <a:tc>
                  <a:txBody>
                    <a:bodyPr/>
                    <a:lstStyle/>
                    <a:p>
                      <a:pPr algn="ctr" fontAlgn="ctr"/>
                      <a:r>
                        <a:rPr lang="en-US" sz="1200" u="none" strike="noStrike" dirty="0">
                          <a:effectLst/>
                        </a:rPr>
                        <a:t>EV128.4</a:t>
                      </a:r>
                      <a:endParaRPr lang="en-US" sz="1200" b="0" i="0" u="none" strike="noStrike" dirty="0">
                        <a:solidFill>
                          <a:srgbClr val="000000"/>
                        </a:solidFill>
                        <a:effectLst/>
                        <a:latin typeface="Calibri" panose="020F0502020204030204" pitchFamily="34" charset="0"/>
                      </a:endParaRPr>
                    </a:p>
                  </a:txBody>
                  <a:tcPr marL="5651" marR="5651" marT="5651" marB="0" anchor="ctr"/>
                </a:tc>
                <a:tc>
                  <a:txBody>
                    <a:bodyPr/>
                    <a:lstStyle/>
                    <a:p>
                      <a:pPr algn="l" fontAlgn="b"/>
                      <a:r>
                        <a:rPr lang="en-US" sz="1200" u="none" strike="noStrike">
                          <a:effectLst/>
                        </a:rPr>
                        <a:t>Rider continued and completed cross country after a compulsory retirement</a:t>
                      </a:r>
                      <a:endParaRPr lang="en-US" sz="1200" b="0" i="0" u="none" strike="noStrike">
                        <a:solidFill>
                          <a:srgbClr val="000000"/>
                        </a:solidFill>
                        <a:effectLst/>
                        <a:latin typeface="Calibri" panose="020F0502020204030204" pitchFamily="34" charset="0"/>
                      </a:endParaRPr>
                    </a:p>
                  </a:txBody>
                  <a:tcPr marL="5651" marR="5651" marT="5651" marB="0" anchor="b"/>
                </a:tc>
                <a:extLst>
                  <a:ext uri="{0D108BD9-81ED-4DB2-BD59-A6C34878D82A}">
                    <a16:rowId xmlns:a16="http://schemas.microsoft.com/office/drawing/2014/main" val="1479717212"/>
                  </a:ext>
                </a:extLst>
              </a:tr>
              <a:tr h="182860">
                <a:tc>
                  <a:txBody>
                    <a:bodyPr/>
                    <a:lstStyle/>
                    <a:p>
                      <a:pPr algn="ctr" fontAlgn="ctr"/>
                      <a:r>
                        <a:rPr lang="en-US" sz="1200" u="none" strike="noStrike" dirty="0">
                          <a:effectLst/>
                        </a:rPr>
                        <a:t>GR1301.6</a:t>
                      </a:r>
                      <a:endParaRPr lang="en-US" sz="1200" b="0" i="0" u="none" strike="noStrike" dirty="0">
                        <a:solidFill>
                          <a:srgbClr val="000000"/>
                        </a:solidFill>
                        <a:effectLst/>
                        <a:latin typeface="Calibri" panose="020F0502020204030204" pitchFamily="34" charset="0"/>
                      </a:endParaRPr>
                    </a:p>
                  </a:txBody>
                  <a:tcPr marL="5651" marR="5651" marT="5651" marB="0" anchor="ctr"/>
                </a:tc>
                <a:tc>
                  <a:txBody>
                    <a:bodyPr/>
                    <a:lstStyle/>
                    <a:p>
                      <a:pPr algn="l" fontAlgn="b"/>
                      <a:r>
                        <a:rPr lang="en-US" sz="1200" u="none" strike="noStrike">
                          <a:effectLst/>
                        </a:rPr>
                        <a:t>Loose dog at competition in the stable area</a:t>
                      </a:r>
                      <a:endParaRPr lang="en-US" sz="1200" b="0" i="0" u="none" strike="noStrike">
                        <a:solidFill>
                          <a:srgbClr val="000000"/>
                        </a:solidFill>
                        <a:effectLst/>
                        <a:latin typeface="Calibri" panose="020F0502020204030204" pitchFamily="34" charset="0"/>
                      </a:endParaRPr>
                    </a:p>
                  </a:txBody>
                  <a:tcPr marL="5651" marR="5651" marT="5651" marB="0" anchor="b"/>
                </a:tc>
                <a:extLst>
                  <a:ext uri="{0D108BD9-81ED-4DB2-BD59-A6C34878D82A}">
                    <a16:rowId xmlns:a16="http://schemas.microsoft.com/office/drawing/2014/main" val="2767324636"/>
                  </a:ext>
                </a:extLst>
              </a:tr>
              <a:tr h="498135">
                <a:tc>
                  <a:txBody>
                    <a:bodyPr/>
                    <a:lstStyle/>
                    <a:p>
                      <a:pPr algn="ctr" fontAlgn="ctr"/>
                      <a:r>
                        <a:rPr lang="en-US" sz="1200" u="none" strike="noStrike" dirty="0">
                          <a:effectLst/>
                        </a:rPr>
                        <a:t>EV111.1</a:t>
                      </a:r>
                      <a:endParaRPr lang="en-US" sz="1200" b="0" i="0" u="none" strike="noStrike" dirty="0">
                        <a:solidFill>
                          <a:srgbClr val="000000"/>
                        </a:solidFill>
                        <a:effectLst/>
                        <a:latin typeface="Calibri" panose="020F0502020204030204" pitchFamily="34" charset="0"/>
                      </a:endParaRPr>
                    </a:p>
                  </a:txBody>
                  <a:tcPr marL="5651" marR="5651" marT="5651" marB="0" anchor="ctr"/>
                </a:tc>
                <a:tc>
                  <a:txBody>
                    <a:bodyPr/>
                    <a:lstStyle/>
                    <a:p>
                      <a:pPr algn="l" fontAlgn="b"/>
                      <a:r>
                        <a:rPr lang="en-US" sz="1200" u="none" strike="noStrike">
                          <a:effectLst/>
                        </a:rPr>
                        <a:t>Trainer rode student's horse in the warm up after 3 pm the day before the event. Trainer knew of the rule but thought the time cut off was 6pm</a:t>
                      </a:r>
                      <a:endParaRPr lang="en-US" sz="1200" b="0" i="0" u="none" strike="noStrike">
                        <a:solidFill>
                          <a:srgbClr val="000000"/>
                        </a:solidFill>
                        <a:effectLst/>
                        <a:latin typeface="Calibri" panose="020F0502020204030204" pitchFamily="34" charset="0"/>
                      </a:endParaRPr>
                    </a:p>
                  </a:txBody>
                  <a:tcPr marL="5651" marR="5651" marT="5651" marB="0" anchor="b"/>
                </a:tc>
                <a:extLst>
                  <a:ext uri="{0D108BD9-81ED-4DB2-BD59-A6C34878D82A}">
                    <a16:rowId xmlns:a16="http://schemas.microsoft.com/office/drawing/2014/main" val="3029872988"/>
                  </a:ext>
                </a:extLst>
              </a:tr>
              <a:tr h="334192">
                <a:tc>
                  <a:txBody>
                    <a:bodyPr/>
                    <a:lstStyle/>
                    <a:p>
                      <a:pPr algn="ctr" fontAlgn="ctr"/>
                      <a:r>
                        <a:rPr lang="en-US" sz="1200" u="none" strike="noStrike">
                          <a:effectLst/>
                        </a:rPr>
                        <a:t>EV 121.10</a:t>
                      </a:r>
                      <a:endParaRPr lang="en-US" sz="1200" b="0" i="0" u="none" strike="noStrike">
                        <a:solidFill>
                          <a:srgbClr val="000000"/>
                        </a:solidFill>
                        <a:effectLst/>
                        <a:latin typeface="Calibri" panose="020F0502020204030204" pitchFamily="34" charset="0"/>
                      </a:endParaRPr>
                    </a:p>
                  </a:txBody>
                  <a:tcPr marL="5651" marR="5651" marT="5651" marB="0" anchor="ctr"/>
                </a:tc>
                <a:tc>
                  <a:txBody>
                    <a:bodyPr/>
                    <a:lstStyle/>
                    <a:p>
                      <a:pPr algn="l" fontAlgn="b"/>
                      <a:r>
                        <a:rPr lang="en-US" sz="1200" u="none" strike="noStrike">
                          <a:effectLst/>
                        </a:rPr>
                        <a:t>Rider was eliminated at fence 13. Fence judge told rider to leave, directions were ignored and rider jumped subsequent jump</a:t>
                      </a:r>
                      <a:endParaRPr lang="en-US" sz="1200" b="0" i="0" u="none" strike="noStrike">
                        <a:solidFill>
                          <a:srgbClr val="000000"/>
                        </a:solidFill>
                        <a:effectLst/>
                        <a:latin typeface="Calibri" panose="020F0502020204030204" pitchFamily="34" charset="0"/>
                      </a:endParaRPr>
                    </a:p>
                  </a:txBody>
                  <a:tcPr marL="5651" marR="5651" marT="5651" marB="0" anchor="b"/>
                </a:tc>
                <a:extLst>
                  <a:ext uri="{0D108BD9-81ED-4DB2-BD59-A6C34878D82A}">
                    <a16:rowId xmlns:a16="http://schemas.microsoft.com/office/drawing/2014/main" val="3664235066"/>
                  </a:ext>
                </a:extLst>
              </a:tr>
              <a:tr h="182860">
                <a:tc>
                  <a:txBody>
                    <a:bodyPr/>
                    <a:lstStyle/>
                    <a:p>
                      <a:pPr algn="ctr" fontAlgn="ctr"/>
                      <a:r>
                        <a:rPr lang="en-US" sz="1200" u="none" strike="noStrike" dirty="0">
                          <a:effectLst/>
                        </a:rPr>
                        <a:t>GR1301.6</a:t>
                      </a:r>
                      <a:endParaRPr lang="en-US" sz="1200" b="0" i="0" u="none" strike="noStrike" dirty="0">
                        <a:solidFill>
                          <a:srgbClr val="000000"/>
                        </a:solidFill>
                        <a:effectLst/>
                        <a:latin typeface="Calibri" panose="020F0502020204030204" pitchFamily="34" charset="0"/>
                      </a:endParaRPr>
                    </a:p>
                  </a:txBody>
                  <a:tcPr marL="5651" marR="5651" marT="5651" marB="0" anchor="ctr"/>
                </a:tc>
                <a:tc>
                  <a:txBody>
                    <a:bodyPr/>
                    <a:lstStyle/>
                    <a:p>
                      <a:pPr algn="l" fontAlgn="b"/>
                      <a:r>
                        <a:rPr lang="en-US" sz="1200" u="none" strike="noStrike">
                          <a:effectLst/>
                        </a:rPr>
                        <a:t>Loose dog on cross country course</a:t>
                      </a:r>
                      <a:endParaRPr lang="en-US" sz="1200" b="0" i="0" u="none" strike="noStrike">
                        <a:solidFill>
                          <a:srgbClr val="000000"/>
                        </a:solidFill>
                        <a:effectLst/>
                        <a:latin typeface="Calibri" panose="020F0502020204030204" pitchFamily="34" charset="0"/>
                      </a:endParaRPr>
                    </a:p>
                  </a:txBody>
                  <a:tcPr marL="5651" marR="5651" marT="5651" marB="0" anchor="b"/>
                </a:tc>
                <a:extLst>
                  <a:ext uri="{0D108BD9-81ED-4DB2-BD59-A6C34878D82A}">
                    <a16:rowId xmlns:a16="http://schemas.microsoft.com/office/drawing/2014/main" val="4023179696"/>
                  </a:ext>
                </a:extLst>
              </a:tr>
              <a:tr h="334192">
                <a:tc>
                  <a:txBody>
                    <a:bodyPr/>
                    <a:lstStyle/>
                    <a:p>
                      <a:pPr algn="ctr" fontAlgn="ctr"/>
                      <a:r>
                        <a:rPr lang="en-US" sz="1200" u="none" strike="noStrike">
                          <a:effectLst/>
                        </a:rPr>
                        <a:t>GR1301.6</a:t>
                      </a:r>
                      <a:endParaRPr lang="en-US" sz="1200" b="0" i="0" u="none" strike="noStrike">
                        <a:solidFill>
                          <a:srgbClr val="000000"/>
                        </a:solidFill>
                        <a:effectLst/>
                        <a:latin typeface="Calibri" panose="020F0502020204030204" pitchFamily="34" charset="0"/>
                      </a:endParaRPr>
                    </a:p>
                  </a:txBody>
                  <a:tcPr marL="5651" marR="5651" marT="5651" marB="0" anchor="ctr"/>
                </a:tc>
                <a:tc>
                  <a:txBody>
                    <a:bodyPr/>
                    <a:lstStyle/>
                    <a:p>
                      <a:pPr algn="l" fontAlgn="b"/>
                      <a:r>
                        <a:rPr lang="en-US" sz="1200" u="none" strike="noStrike" dirty="0">
                          <a:effectLst/>
                        </a:rPr>
                        <a:t>Competitor was driving around the cross country with her dog running loose</a:t>
                      </a:r>
                      <a:endParaRPr lang="en-US" sz="1200" b="0" i="0" u="none" strike="noStrike" dirty="0">
                        <a:solidFill>
                          <a:srgbClr val="000000"/>
                        </a:solidFill>
                        <a:effectLst/>
                        <a:latin typeface="Calibri" panose="020F0502020204030204" pitchFamily="34" charset="0"/>
                      </a:endParaRPr>
                    </a:p>
                  </a:txBody>
                  <a:tcPr marL="5651" marR="5651" marT="5651" marB="0" anchor="b"/>
                </a:tc>
                <a:extLst>
                  <a:ext uri="{0D108BD9-81ED-4DB2-BD59-A6C34878D82A}">
                    <a16:rowId xmlns:a16="http://schemas.microsoft.com/office/drawing/2014/main" val="3328603966"/>
                  </a:ext>
                </a:extLst>
              </a:tr>
              <a:tr h="498135">
                <a:tc>
                  <a:txBody>
                    <a:bodyPr/>
                    <a:lstStyle/>
                    <a:p>
                      <a:pPr algn="ctr" fontAlgn="ctr"/>
                      <a:r>
                        <a:rPr lang="en-US" sz="1200" u="none" strike="noStrike">
                          <a:effectLst/>
                        </a:rPr>
                        <a:t>GR1301.6</a:t>
                      </a:r>
                      <a:endParaRPr lang="en-US" sz="1200" b="0" i="0" u="none" strike="noStrike">
                        <a:solidFill>
                          <a:srgbClr val="000000"/>
                        </a:solidFill>
                        <a:effectLst/>
                        <a:latin typeface="Calibri" panose="020F0502020204030204" pitchFamily="34" charset="0"/>
                      </a:endParaRPr>
                    </a:p>
                  </a:txBody>
                  <a:tcPr marL="5651" marR="5651" marT="5651" marB="0" anchor="ctr"/>
                </a:tc>
                <a:tc>
                  <a:txBody>
                    <a:bodyPr/>
                    <a:lstStyle/>
                    <a:p>
                      <a:pPr algn="l" fontAlgn="b"/>
                      <a:r>
                        <a:rPr lang="en-US" sz="1200" u="none" strike="noStrike" dirty="0">
                          <a:effectLst/>
                        </a:rPr>
                        <a:t>On multiple occasions dog were seen off leash and wondering the show grounds. The dogs approached other dogs on leash and wandered to other stalls and campers. </a:t>
                      </a:r>
                      <a:endParaRPr lang="en-US" sz="1200" b="0" i="0" u="none" strike="noStrike" dirty="0">
                        <a:solidFill>
                          <a:srgbClr val="000000"/>
                        </a:solidFill>
                        <a:effectLst/>
                        <a:latin typeface="Calibri" panose="020F0502020204030204" pitchFamily="34" charset="0"/>
                      </a:endParaRPr>
                    </a:p>
                  </a:txBody>
                  <a:tcPr marL="5651" marR="5651" marT="5651" marB="0" anchor="b"/>
                </a:tc>
                <a:extLst>
                  <a:ext uri="{0D108BD9-81ED-4DB2-BD59-A6C34878D82A}">
                    <a16:rowId xmlns:a16="http://schemas.microsoft.com/office/drawing/2014/main" val="2349672399"/>
                  </a:ext>
                </a:extLst>
              </a:tr>
              <a:tr h="662078">
                <a:tc>
                  <a:txBody>
                    <a:bodyPr/>
                    <a:lstStyle/>
                    <a:p>
                      <a:pPr algn="ctr" fontAlgn="ctr"/>
                      <a:r>
                        <a:rPr lang="en-US" sz="1200" u="none" strike="noStrike" dirty="0">
                          <a:effectLst/>
                        </a:rPr>
                        <a:t>GR1301.6</a:t>
                      </a:r>
                      <a:endParaRPr lang="en-US" sz="1200" b="0" i="0" u="none" strike="noStrike" dirty="0">
                        <a:solidFill>
                          <a:srgbClr val="000000"/>
                        </a:solidFill>
                        <a:effectLst/>
                        <a:latin typeface="Calibri" panose="020F0502020204030204" pitchFamily="34" charset="0"/>
                      </a:endParaRPr>
                    </a:p>
                  </a:txBody>
                  <a:tcPr marL="5651" marR="5651" marT="5651" marB="0" anchor="ctr"/>
                </a:tc>
                <a:tc>
                  <a:txBody>
                    <a:bodyPr/>
                    <a:lstStyle/>
                    <a:p>
                      <a:pPr algn="l" fontAlgn="b"/>
                      <a:r>
                        <a:rPr lang="en-US" sz="1200" u="none" strike="noStrike" dirty="0">
                          <a:effectLst/>
                        </a:rPr>
                        <a:t>Dog was seen loose, off leash chasing farm owners cat behind office. Dog then went after the farm owner behind the knee and hand. Owner told to leave dog in trailer. Dog was seen outside again after incident. </a:t>
                      </a:r>
                      <a:endParaRPr lang="en-US" sz="1200" b="0" i="0" u="none" strike="noStrike" dirty="0">
                        <a:solidFill>
                          <a:srgbClr val="000000"/>
                        </a:solidFill>
                        <a:effectLst/>
                        <a:latin typeface="Calibri" panose="020F0502020204030204" pitchFamily="34" charset="0"/>
                      </a:endParaRPr>
                    </a:p>
                  </a:txBody>
                  <a:tcPr marL="5651" marR="5651" marT="5651" marB="0" anchor="b"/>
                </a:tc>
                <a:extLst>
                  <a:ext uri="{0D108BD9-81ED-4DB2-BD59-A6C34878D82A}">
                    <a16:rowId xmlns:a16="http://schemas.microsoft.com/office/drawing/2014/main" val="1845773672"/>
                  </a:ext>
                </a:extLst>
              </a:tr>
              <a:tr h="498135">
                <a:tc>
                  <a:txBody>
                    <a:bodyPr/>
                    <a:lstStyle/>
                    <a:p>
                      <a:pPr algn="ctr" fontAlgn="ctr"/>
                      <a:r>
                        <a:rPr lang="en-US" sz="1200" u="none" strike="noStrike">
                          <a:effectLst/>
                        </a:rPr>
                        <a:t>GR1301.6</a:t>
                      </a:r>
                      <a:endParaRPr lang="en-US" sz="1200" b="0" i="0" u="none" strike="noStrike">
                        <a:solidFill>
                          <a:srgbClr val="000000"/>
                        </a:solidFill>
                        <a:effectLst/>
                        <a:latin typeface="Calibri" panose="020F0502020204030204" pitchFamily="34" charset="0"/>
                      </a:endParaRPr>
                    </a:p>
                  </a:txBody>
                  <a:tcPr marL="5651" marR="5651" marT="5651" marB="0" anchor="ctr"/>
                </a:tc>
                <a:tc>
                  <a:txBody>
                    <a:bodyPr/>
                    <a:lstStyle/>
                    <a:p>
                      <a:pPr algn="l" fontAlgn="b"/>
                      <a:r>
                        <a:rPr lang="en-US" sz="1200" u="none" strike="noStrike" dirty="0">
                          <a:effectLst/>
                        </a:rPr>
                        <a:t>On multiple occasions dog were seen off leash and wondering the show grounds. The dogs approached other dogs on leash and wandered to other stalls and campers. </a:t>
                      </a:r>
                      <a:endParaRPr lang="en-US" sz="1200" b="0" i="0" u="none" strike="noStrike" dirty="0">
                        <a:solidFill>
                          <a:srgbClr val="000000"/>
                        </a:solidFill>
                        <a:effectLst/>
                        <a:latin typeface="Calibri" panose="020F0502020204030204" pitchFamily="34" charset="0"/>
                      </a:endParaRPr>
                    </a:p>
                  </a:txBody>
                  <a:tcPr marL="5651" marR="5651" marT="5651" marB="0" anchor="b"/>
                </a:tc>
                <a:extLst>
                  <a:ext uri="{0D108BD9-81ED-4DB2-BD59-A6C34878D82A}">
                    <a16:rowId xmlns:a16="http://schemas.microsoft.com/office/drawing/2014/main" val="3215008032"/>
                  </a:ext>
                </a:extLst>
              </a:tr>
              <a:tr h="498135">
                <a:tc>
                  <a:txBody>
                    <a:bodyPr/>
                    <a:lstStyle/>
                    <a:p>
                      <a:pPr algn="ctr" fontAlgn="ctr"/>
                      <a:r>
                        <a:rPr lang="en-US" sz="1200" u="none" strike="noStrike">
                          <a:effectLst/>
                        </a:rPr>
                        <a:t>EV113.2</a:t>
                      </a:r>
                      <a:endParaRPr lang="en-US" sz="1200" b="0" i="0" u="none" strike="noStrike">
                        <a:solidFill>
                          <a:srgbClr val="000000"/>
                        </a:solidFill>
                        <a:effectLst/>
                        <a:latin typeface="Calibri" panose="020F0502020204030204" pitchFamily="34" charset="0"/>
                      </a:endParaRPr>
                    </a:p>
                  </a:txBody>
                  <a:tcPr marL="5651" marR="5651" marT="5651" marB="0" anchor="ctr"/>
                </a:tc>
                <a:tc>
                  <a:txBody>
                    <a:bodyPr/>
                    <a:lstStyle/>
                    <a:p>
                      <a:pPr algn="l" fontAlgn="b"/>
                      <a:r>
                        <a:rPr lang="en-US" sz="1200" u="none" strike="noStrike" dirty="0">
                          <a:effectLst/>
                        </a:rPr>
                        <a:t>Horse was galloping out of control on cross country; jumped out of the roped off lane, then rider turned around and jumped back in and continued</a:t>
                      </a:r>
                      <a:endParaRPr lang="en-US" sz="1200" b="0" i="0" u="none" strike="noStrike" dirty="0">
                        <a:solidFill>
                          <a:srgbClr val="000000"/>
                        </a:solidFill>
                        <a:effectLst/>
                        <a:latin typeface="Calibri" panose="020F0502020204030204" pitchFamily="34" charset="0"/>
                      </a:endParaRPr>
                    </a:p>
                  </a:txBody>
                  <a:tcPr marL="5651" marR="5651" marT="5651" marB="0" anchor="b"/>
                </a:tc>
                <a:extLst>
                  <a:ext uri="{0D108BD9-81ED-4DB2-BD59-A6C34878D82A}">
                    <a16:rowId xmlns:a16="http://schemas.microsoft.com/office/drawing/2014/main" val="2721131474"/>
                  </a:ext>
                </a:extLst>
              </a:tr>
              <a:tr h="832327">
                <a:tc>
                  <a:txBody>
                    <a:bodyPr/>
                    <a:lstStyle/>
                    <a:p>
                      <a:pPr algn="ctr" fontAlgn="ctr"/>
                      <a:r>
                        <a:rPr lang="en-US" sz="1200" u="none" strike="noStrike">
                          <a:effectLst/>
                        </a:rPr>
                        <a:t>EV113</a:t>
                      </a:r>
                      <a:endParaRPr lang="en-US" sz="1200" b="0" i="0" u="none" strike="noStrike">
                        <a:solidFill>
                          <a:srgbClr val="000000"/>
                        </a:solidFill>
                        <a:effectLst/>
                        <a:latin typeface="Calibri" panose="020F0502020204030204" pitchFamily="34" charset="0"/>
                      </a:endParaRPr>
                    </a:p>
                  </a:txBody>
                  <a:tcPr marL="5651" marR="5651" marT="5651" marB="0" anchor="ctr"/>
                </a:tc>
                <a:tc>
                  <a:txBody>
                    <a:bodyPr/>
                    <a:lstStyle/>
                    <a:p>
                      <a:pPr algn="l" fontAlgn="b"/>
                      <a:r>
                        <a:rPr lang="en-US" sz="1200" u="none" strike="noStrike" dirty="0">
                          <a:effectLst/>
                        </a:rPr>
                        <a:t>Rider was eliminated for 3 refusals. Left the ingate/out gate at a gallop, jumped a warm-up fence and then galloped circles with the horse. Rider was then rude to the TD when approached about the dangerous riding. Rider loudly proclaimed it was people like the TD who were ruining the sport. </a:t>
                      </a:r>
                      <a:endParaRPr lang="en-US" sz="1200" b="0" i="0" u="none" strike="noStrike" dirty="0">
                        <a:solidFill>
                          <a:srgbClr val="000000"/>
                        </a:solidFill>
                        <a:effectLst/>
                        <a:latin typeface="Calibri" panose="020F0502020204030204" pitchFamily="34" charset="0"/>
                      </a:endParaRPr>
                    </a:p>
                  </a:txBody>
                  <a:tcPr marL="5651" marR="5651" marT="5651" marB="0" anchor="b"/>
                </a:tc>
                <a:extLst>
                  <a:ext uri="{0D108BD9-81ED-4DB2-BD59-A6C34878D82A}">
                    <a16:rowId xmlns:a16="http://schemas.microsoft.com/office/drawing/2014/main" val="3056743947"/>
                  </a:ext>
                </a:extLst>
              </a:tr>
            </a:tbl>
          </a:graphicData>
        </a:graphic>
      </p:graphicFrame>
    </p:spTree>
    <p:extLst>
      <p:ext uri="{BB962C8B-B14F-4D97-AF65-F5344CB8AC3E}">
        <p14:creationId xmlns:p14="http://schemas.microsoft.com/office/powerpoint/2010/main" val="31679213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9758</TotalTime>
  <Words>2137</Words>
  <Application>Microsoft Office PowerPoint</Application>
  <PresentationFormat>Widescreen</PresentationFormat>
  <Paragraphs>131</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Lato</vt:lpstr>
      <vt:lpstr>Office Theme</vt:lpstr>
      <vt:lpstr>Problem Solving December 2023</vt:lpstr>
      <vt:lpstr>Officials Roles and Responsibilities </vt:lpstr>
      <vt:lpstr>Creating a Partnership at the Event </vt:lpstr>
      <vt:lpstr>EV 115: Inquiries, Protests and Appeals </vt:lpstr>
      <vt:lpstr>3. TIME LIMITS FOR PROTESTS. Protests must be lodged within the following time limits:</vt:lpstr>
      <vt:lpstr>EV 115: Inquiries, Protests and Appeals continued….. </vt:lpstr>
      <vt:lpstr>GR1037 Yellow Warning Card - Stewards and Technical Delegates</vt:lpstr>
      <vt:lpstr>Reasons for Yellow Cards</vt:lpstr>
      <vt:lpstr>Yellow Cards Issued in 2023 </vt:lpstr>
      <vt:lpstr> Dangerous Ridings Given in 2023</vt:lpstr>
      <vt:lpstr>Watch List</vt:lpstr>
      <vt:lpstr>The following are designated Watch List reporters:</vt:lpstr>
      <vt:lpstr>Competition Licensed Officials Responsibilities</vt:lpstr>
      <vt:lpstr>Filing a Watch List Report</vt:lpstr>
      <vt:lpstr>Specifications for the Watch List</vt:lpstr>
      <vt:lpstr>Other Information</vt:lpstr>
      <vt:lpstr>Definitions:  USEF and FEI</vt:lpstr>
      <vt:lpstr>Such acts include without limitation: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Officials Roles and Responsibilities During XC</dc:title>
  <dc:creator>Cindy Deporter</dc:creator>
  <cp:lastModifiedBy>Nancy Knight</cp:lastModifiedBy>
  <cp:revision>9</cp:revision>
  <dcterms:created xsi:type="dcterms:W3CDTF">2022-02-17T18:27:00Z</dcterms:created>
  <dcterms:modified xsi:type="dcterms:W3CDTF">2023-12-13T20:51:32Z</dcterms:modified>
</cp:coreProperties>
</file>